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45" r:id="rId3"/>
    <p:sldId id="344" r:id="rId4"/>
    <p:sldId id="341" r:id="rId5"/>
    <p:sldId id="343" r:id="rId6"/>
    <p:sldId id="346" r:id="rId7"/>
    <p:sldId id="347" r:id="rId8"/>
    <p:sldId id="383" r:id="rId9"/>
    <p:sldId id="392" r:id="rId10"/>
    <p:sldId id="384" r:id="rId11"/>
    <p:sldId id="370" r:id="rId12"/>
    <p:sldId id="374" r:id="rId13"/>
    <p:sldId id="387" r:id="rId14"/>
    <p:sldId id="388" r:id="rId15"/>
    <p:sldId id="389" r:id="rId16"/>
    <p:sldId id="357" r:id="rId17"/>
    <p:sldId id="359" r:id="rId18"/>
    <p:sldId id="386" r:id="rId19"/>
    <p:sldId id="391" r:id="rId20"/>
    <p:sldId id="371" r:id="rId21"/>
    <p:sldId id="377" r:id="rId22"/>
    <p:sldId id="3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9"/>
    <p:restoredTop sz="96457"/>
  </p:normalViewPr>
  <p:slideViewPr>
    <p:cSldViewPr snapToGrid="0" snapToObjects="1">
      <p:cViewPr varScale="1">
        <p:scale>
          <a:sx n="133" d="100"/>
          <a:sy n="133" d="100"/>
        </p:scale>
        <p:origin x="224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8" d="100"/>
          <a:sy n="118" d="100"/>
        </p:scale>
        <p:origin x="552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FDD60-BDF5-734D-BFBF-38D994B47D14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38EB1-8B4D-394F-9B5F-C67C08CF2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77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38EB1-8B4D-394F-9B5F-C67C08CF25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09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38EB1-8B4D-394F-9B5F-C67C08CF25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03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BBA4A-FA5C-E94D-98DF-92AF63EEA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29232-70E4-454D-B0D0-E60FE351A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CE7EA-26D1-0647-809B-EB3A854FF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2A62-DDF6-054E-ADE6-838F0CA2FE1E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B1F6E-84E1-9243-BF74-F3B33D4F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02F57-0AF9-1542-8588-507B1ED2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850D-9241-5F45-95AE-FCB4D04DC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18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C9BD-14BB-9D4B-BA52-34622DE2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284C78-6125-514F-9CD9-9D7BD54B6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2A19-1A62-A349-89F4-0B90F61CB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2A62-DDF6-054E-ADE6-838F0CA2FE1E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87911-9913-834B-8CDF-0B1830A87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0EC47-AAB9-FB4A-99FE-0AB9E93E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850D-9241-5F45-95AE-FCB4D04DC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9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78E3A-196D-F048-BB4C-110389059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7059E7-8559-9D4E-9F22-BEBBD610D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A031B-BD1F-064C-B8BC-197C8234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2A62-DDF6-054E-ADE6-838F0CA2FE1E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432A0-CB75-A94B-ACE7-30B86FB1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5DE0E-0F4E-9C4A-BC89-CA19B6C5D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850D-9241-5F45-95AE-FCB4D04DC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91B93-8002-604D-A021-737A53BA2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3DF31-FC74-524F-B840-472810254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79E5C-1692-C44A-AFFA-EACF4AC8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2A62-DDF6-054E-ADE6-838F0CA2FE1E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C9791-FAF5-C54C-BD7F-760AD907E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28A15-34E7-F54A-B0B2-389461E7E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850D-9241-5F45-95AE-FCB4D04DC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8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D2D73-9D69-7D44-879F-82C91C29B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35D3E-711F-D44C-B411-574825D8E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B8DD7-36A4-C645-B26B-C1AAA0C3E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2A62-DDF6-054E-ADE6-838F0CA2FE1E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A25FD-5849-F246-B834-C911B22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CA596-D2D3-1340-869B-49473D934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850D-9241-5F45-95AE-FCB4D04DC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1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495E3-74AA-8244-8210-999771246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E0063-7323-D64D-A547-011E79F65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708DE-E4CB-9646-B50D-9E78C5BAD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D49D3-EEF2-3340-92F3-E293BC714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2A62-DDF6-054E-ADE6-838F0CA2FE1E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E9253-C285-4640-B841-5BD11DDCF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0DD54-7C5E-544D-8456-6B7A2EC60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850D-9241-5F45-95AE-FCB4D04DC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84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2A361-00D4-934A-A80F-96207D84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9C81A-847C-A841-B593-474072DB9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2FE1D-E54E-CC47-A4CD-3A1DBE4D9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E451C-ED8E-5A45-AA9B-F4617F48A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F0D319-D859-8647-A07F-F6D0D2A71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D3D4D2-7E69-5A46-829C-A52992FF6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2A62-DDF6-054E-ADE6-838F0CA2FE1E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FAC3D1-B48A-E542-9820-8BC34144E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234C1C-6B89-4647-946F-21FEA0567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850D-9241-5F45-95AE-FCB4D04DC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DD90-4CA8-FB4C-BB8D-823B40143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DB048-398F-EF42-8588-DED9B957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2A62-DDF6-054E-ADE6-838F0CA2FE1E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E37E5E-D030-FB48-8A06-3836A3A48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51556-DADF-8348-9A17-67D68A0A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850D-9241-5F45-95AE-FCB4D04DC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1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EDE2A-7D78-F646-9491-3E2E16449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2A62-DDF6-054E-ADE6-838F0CA2FE1E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F37F8-A498-FA4E-90B6-FB54FCB62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D13D9-1707-7B4D-9D86-A2A13680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850D-9241-5F45-95AE-FCB4D04DC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63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505BA-8162-674D-A04A-8B02B7BBD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E0B58-9F54-3E46-B325-E10013D5D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0B2E2-EB73-2649-B23F-D202107F6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F21D0-5E3E-D84E-8953-30BE64A31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2A62-DDF6-054E-ADE6-838F0CA2FE1E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E14ACA-292B-2A44-B0CB-2D1EB678E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5D8FFC-4FAB-B241-9ED5-10EF4F033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850D-9241-5F45-95AE-FCB4D04DC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6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5DF8C-FE1B-1A44-8D21-C68FBAB15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12D1F-5BBD-BE4D-9E43-38BF0DD15D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59D78C-A83F-1F41-AD69-6861204FA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448D1-43B9-024E-B49D-394A8784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2A62-DDF6-054E-ADE6-838F0CA2FE1E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907C2-0E38-514C-88CE-BC9DA9BA5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60C55-568F-034A-A1DA-9C93206D8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850D-9241-5F45-95AE-FCB4D04DC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69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9195B-388C-644F-A2F8-52294331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A5ED3-6B3C-1D45-8E0B-14417B0B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8F351-1BB2-2C4F-B35E-8B82B160FD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C2A62-DDF6-054E-ADE6-838F0CA2FE1E}" type="datetimeFigureOut">
              <a:rPr lang="en-US" smtClean="0"/>
              <a:t>11/11/21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E00E6-84B6-F745-9694-526271633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F1486-17D6-C048-90B4-810F47FB4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7850D-9241-5F45-95AE-FCB4D04DC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3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joyce@searls.com" TargetMode="External"/><Relationship Id="rId2" Type="http://schemas.openxmlformats.org/officeDocument/2006/relationships/hyperlink" Target="mailto:doc@searls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B006E-0A75-FA40-B14B-157EC5D49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1674" y="603734"/>
            <a:ext cx="9144000" cy="1808727"/>
          </a:xfrm>
        </p:spPr>
        <p:txBody>
          <a:bodyPr/>
          <a:lstStyle/>
          <a:p>
            <a:r>
              <a:rPr lang="en-US" dirty="0"/>
              <a:t>Bypass Big Data</a:t>
            </a:r>
            <a:br>
              <a:rPr lang="en-US" dirty="0"/>
            </a:br>
            <a:r>
              <a:rPr lang="en-US" dirty="0"/>
              <a:t>on the Bloomington Byway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95C527-8907-FD45-9B85-356DD9BF3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21548"/>
            <a:ext cx="9144000" cy="477838"/>
          </a:xfrm>
        </p:spPr>
        <p:txBody>
          <a:bodyPr/>
          <a:lstStyle/>
          <a:p>
            <a:r>
              <a:rPr lang="en-US" dirty="0"/>
              <a:t>Doc &amp; Joyce </a:t>
            </a:r>
            <a:r>
              <a:rPr lang="en-US" dirty="0" err="1"/>
              <a:t>Searls</a:t>
            </a:r>
            <a:endParaRPr lang="en-US" dirty="0"/>
          </a:p>
        </p:txBody>
      </p:sp>
      <p:pic>
        <p:nvPicPr>
          <p:cNvPr id="7" name="Picture 6" descr="A pair of yellow dice&#10;&#10;Description automatically generated with medium confidence">
            <a:extLst>
              <a:ext uri="{FF2B5EF4-FFF2-40B4-BE49-F238E27FC236}">
                <a16:creationId xmlns:a16="http://schemas.microsoft.com/office/drawing/2014/main" id="{4713EF7B-4C72-B84F-85C0-A0E245D73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873" y="5698742"/>
            <a:ext cx="2921000" cy="457200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92EBA96A-9862-D142-B1D7-68C3DFE9A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4" y="5698742"/>
            <a:ext cx="3289300" cy="6096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AF6609-EFCD-F44A-8D80-F3E0E0C06DA4}"/>
              </a:ext>
            </a:extLst>
          </p:cNvPr>
          <p:cNvCxnSpPr>
            <a:cxnSpLocks/>
          </p:cNvCxnSpPr>
          <p:nvPr/>
        </p:nvCxnSpPr>
        <p:spPr>
          <a:xfrm>
            <a:off x="6676001" y="4583622"/>
            <a:ext cx="5170713" cy="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ircular Arrow 20">
            <a:extLst>
              <a:ext uri="{FF2B5EF4-FFF2-40B4-BE49-F238E27FC236}">
                <a16:creationId xmlns:a16="http://schemas.microsoft.com/office/drawing/2014/main" id="{43DD4A52-FEC9-9F44-B036-F9B2A113A621}"/>
              </a:ext>
            </a:extLst>
          </p:cNvPr>
          <p:cNvSpPr/>
          <p:nvPr/>
        </p:nvSpPr>
        <p:spPr>
          <a:xfrm>
            <a:off x="4399979" y="3418487"/>
            <a:ext cx="3593315" cy="148045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799999"/>
              <a:gd name="adj5" fmla="val 475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C93EDD-B7DC-1541-A6FC-A259298F0C38}"/>
              </a:ext>
            </a:extLst>
          </p:cNvPr>
          <p:cNvGrpSpPr/>
          <p:nvPr/>
        </p:nvGrpSpPr>
        <p:grpSpPr>
          <a:xfrm>
            <a:off x="7589845" y="4243517"/>
            <a:ext cx="4256869" cy="630641"/>
            <a:chOff x="7589845" y="4243517"/>
            <a:chExt cx="4256869" cy="63064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1425F46-5408-5244-B86F-C0381BA96CDC}"/>
                </a:ext>
              </a:extLst>
            </p:cNvPr>
            <p:cNvSpPr/>
            <p:nvPr/>
          </p:nvSpPr>
          <p:spPr>
            <a:xfrm>
              <a:off x="7589845" y="4243517"/>
              <a:ext cx="4256869" cy="6306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EBC38FD-C554-C641-8C97-F72873DF0912}"/>
                </a:ext>
              </a:extLst>
            </p:cNvPr>
            <p:cNvCxnSpPr>
              <a:cxnSpLocks/>
            </p:cNvCxnSpPr>
            <p:nvPr/>
          </p:nvCxnSpPr>
          <p:spPr>
            <a:xfrm>
              <a:off x="7631786" y="4558838"/>
              <a:ext cx="4157053" cy="0"/>
            </a:xfrm>
            <a:prstGeom prst="line">
              <a:avLst/>
            </a:prstGeom>
            <a:ln w="2857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 descr="Logo, icon&#10;&#10;Description automatically generated">
            <a:extLst>
              <a:ext uri="{FF2B5EF4-FFF2-40B4-BE49-F238E27FC236}">
                <a16:creationId xmlns:a16="http://schemas.microsoft.com/office/drawing/2014/main" id="{45E72BEA-59B2-744B-8DE8-BA194619D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532" y="4248797"/>
            <a:ext cx="627944" cy="627944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EE4FA965-D7D4-E044-BB1C-619129BA9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720" y="4200849"/>
            <a:ext cx="947503" cy="652287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4E721AFA-FD12-CB48-9DE5-A0CBD9FC8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8394" y="3623037"/>
            <a:ext cx="722385" cy="481590"/>
          </a:xfrm>
          <a:prstGeom prst="rect">
            <a:avLst/>
          </a:prstGeom>
        </p:spPr>
      </p:pic>
      <p:pic>
        <p:nvPicPr>
          <p:cNvPr id="48" name="Picture 4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74297A-3139-A244-A447-F0219A56D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4668" y="4049126"/>
            <a:ext cx="637058" cy="756784"/>
          </a:xfrm>
          <a:prstGeom prst="rect">
            <a:avLst/>
          </a:prstGeom>
        </p:spPr>
      </p:pic>
      <p:pic>
        <p:nvPicPr>
          <p:cNvPr id="50" name="Picture 49" descr="Shape, square&#10;&#10;Description automatically generated">
            <a:extLst>
              <a:ext uri="{FF2B5EF4-FFF2-40B4-BE49-F238E27FC236}">
                <a16:creationId xmlns:a16="http://schemas.microsoft.com/office/drawing/2014/main" id="{0C1FF96B-0BA3-BE4C-A062-00B5D276E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6247909" y="3558587"/>
            <a:ext cx="590764" cy="59076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83DBE4F-2930-2C4A-B1D8-A58781F34C16}"/>
              </a:ext>
            </a:extLst>
          </p:cNvPr>
          <p:cNvGrpSpPr/>
          <p:nvPr/>
        </p:nvGrpSpPr>
        <p:grpSpPr>
          <a:xfrm>
            <a:off x="254979" y="4243516"/>
            <a:ext cx="4256869" cy="630641"/>
            <a:chOff x="7589845" y="4243517"/>
            <a:chExt cx="4256869" cy="63064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176B8FA-959C-A147-B48B-9C657990AE2A}"/>
                </a:ext>
              </a:extLst>
            </p:cNvPr>
            <p:cNvSpPr/>
            <p:nvPr/>
          </p:nvSpPr>
          <p:spPr>
            <a:xfrm>
              <a:off x="7589845" y="4243517"/>
              <a:ext cx="4256869" cy="6306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4268811-93B5-BC42-B71C-96BA19F7E16B}"/>
                </a:ext>
              </a:extLst>
            </p:cNvPr>
            <p:cNvCxnSpPr>
              <a:cxnSpLocks/>
            </p:cNvCxnSpPr>
            <p:nvPr/>
          </p:nvCxnSpPr>
          <p:spPr>
            <a:xfrm>
              <a:off x="7631786" y="4558838"/>
              <a:ext cx="4157053" cy="0"/>
            </a:xfrm>
            <a:prstGeom prst="line">
              <a:avLst/>
            </a:prstGeom>
            <a:ln w="2857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44FCD44-5CBC-F343-BD78-B5F89511939E}"/>
              </a:ext>
            </a:extLst>
          </p:cNvPr>
          <p:cNvGrpSpPr/>
          <p:nvPr/>
        </p:nvGrpSpPr>
        <p:grpSpPr>
          <a:xfrm rot="5400000">
            <a:off x="3381532" y="3114011"/>
            <a:ext cx="1629695" cy="630641"/>
            <a:chOff x="7589845" y="4243517"/>
            <a:chExt cx="4256869" cy="63064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570E1C9-A89E-EB47-9673-B479801235F1}"/>
                </a:ext>
              </a:extLst>
            </p:cNvPr>
            <p:cNvSpPr/>
            <p:nvPr/>
          </p:nvSpPr>
          <p:spPr>
            <a:xfrm>
              <a:off x="7589845" y="4243517"/>
              <a:ext cx="4256869" cy="6306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BBB2246-BC50-FC41-8B09-BF81A7AF2E1B}"/>
                </a:ext>
              </a:extLst>
            </p:cNvPr>
            <p:cNvCxnSpPr>
              <a:cxnSpLocks/>
            </p:cNvCxnSpPr>
            <p:nvPr/>
          </p:nvCxnSpPr>
          <p:spPr>
            <a:xfrm>
              <a:off x="7631786" y="4558838"/>
              <a:ext cx="4157053" cy="0"/>
            </a:xfrm>
            <a:prstGeom prst="line">
              <a:avLst/>
            </a:prstGeom>
            <a:ln w="2857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27B1796-4859-E949-9088-794C44E20368}"/>
              </a:ext>
            </a:extLst>
          </p:cNvPr>
          <p:cNvGrpSpPr/>
          <p:nvPr/>
        </p:nvGrpSpPr>
        <p:grpSpPr>
          <a:xfrm rot="5400000">
            <a:off x="7087116" y="3120886"/>
            <a:ext cx="1629695" cy="630641"/>
            <a:chOff x="7589845" y="4243518"/>
            <a:chExt cx="4256869" cy="63064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0C64CAC-660D-1645-8B1F-095051C5D6F0}"/>
                </a:ext>
              </a:extLst>
            </p:cNvPr>
            <p:cNvSpPr/>
            <p:nvPr/>
          </p:nvSpPr>
          <p:spPr>
            <a:xfrm>
              <a:off x="7589845" y="4243518"/>
              <a:ext cx="4256869" cy="6306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B4ECF4-2A7C-C74E-8659-2DC5BD48AAE9}"/>
                </a:ext>
              </a:extLst>
            </p:cNvPr>
            <p:cNvCxnSpPr>
              <a:cxnSpLocks/>
            </p:cNvCxnSpPr>
            <p:nvPr/>
          </p:nvCxnSpPr>
          <p:spPr>
            <a:xfrm>
              <a:off x="7631786" y="4558839"/>
              <a:ext cx="4157054" cy="0"/>
            </a:xfrm>
            <a:prstGeom prst="line">
              <a:avLst/>
            </a:prstGeom>
            <a:ln w="2857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779B0E2-60EA-604C-97EC-3ABDF1D16449}"/>
              </a:ext>
            </a:extLst>
          </p:cNvPr>
          <p:cNvGrpSpPr/>
          <p:nvPr/>
        </p:nvGrpSpPr>
        <p:grpSpPr>
          <a:xfrm>
            <a:off x="3881059" y="2601223"/>
            <a:ext cx="4336224" cy="630641"/>
            <a:chOff x="7589845" y="4243517"/>
            <a:chExt cx="4256869" cy="63064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B1EDA09-E4A6-C746-8052-B0211FE846F2}"/>
                </a:ext>
              </a:extLst>
            </p:cNvPr>
            <p:cNvSpPr/>
            <p:nvPr/>
          </p:nvSpPr>
          <p:spPr>
            <a:xfrm>
              <a:off x="7589845" y="4243517"/>
              <a:ext cx="4256869" cy="6306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D35FAC6-1F90-9949-B03E-4A7C4A6E7D81}"/>
                </a:ext>
              </a:extLst>
            </p:cNvPr>
            <p:cNvCxnSpPr>
              <a:cxnSpLocks/>
            </p:cNvCxnSpPr>
            <p:nvPr/>
          </p:nvCxnSpPr>
          <p:spPr>
            <a:xfrm>
              <a:off x="7631786" y="4558838"/>
              <a:ext cx="4157053" cy="0"/>
            </a:xfrm>
            <a:prstGeom prst="line">
              <a:avLst/>
            </a:prstGeom>
            <a:ln w="2857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7966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reet sign on a pole&#10;&#10;Description automatically generated with medium confidence">
            <a:extLst>
              <a:ext uri="{FF2B5EF4-FFF2-40B4-BE49-F238E27FC236}">
                <a16:creationId xmlns:a16="http://schemas.microsoft.com/office/drawing/2014/main" id="{140DC9C3-7F7A-4F48-A706-F128FF518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707" y="1848951"/>
            <a:ext cx="7945967" cy="31600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4082376-7917-E744-960D-4D3A4C60C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57" y="315194"/>
            <a:ext cx="11819467" cy="1325563"/>
          </a:xfrm>
        </p:spPr>
        <p:txBody>
          <a:bodyPr/>
          <a:lstStyle/>
          <a:p>
            <a:pPr algn="ctr"/>
            <a:r>
              <a:rPr lang="en-US"/>
              <a:t>The Byway is the Net’s</a:t>
            </a:r>
            <a:br>
              <a:rPr lang="en-US"/>
            </a:br>
            <a:r>
              <a:rPr lang="en-US"/>
              <a:t>free and open marketplace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421C6B-49AD-C540-B503-16D245FE96C0}"/>
              </a:ext>
            </a:extLst>
          </p:cNvPr>
          <p:cNvSpPr txBox="1">
            <a:spLocks/>
          </p:cNvSpPr>
          <p:nvPr/>
        </p:nvSpPr>
        <p:spPr>
          <a:xfrm>
            <a:off x="124957" y="5217243"/>
            <a:ext cx="118194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A platform-free way</a:t>
            </a:r>
          </a:p>
          <a:p>
            <a:pPr algn="ctr"/>
            <a:r>
              <a:rPr lang="en-US"/>
              <a:t>to connect demand and supply</a:t>
            </a:r>
          </a:p>
        </p:txBody>
      </p:sp>
    </p:spTree>
    <p:extLst>
      <p:ext uri="{BB962C8B-B14F-4D97-AF65-F5344CB8AC3E}">
        <p14:creationId xmlns:p14="http://schemas.microsoft.com/office/powerpoint/2010/main" val="79304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9662FCEE-E5A4-744C-BFD6-4272399BE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089" y="2425991"/>
            <a:ext cx="2642507" cy="2642507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8EDD0E26-A26A-C34C-B503-FFB8E450C405}"/>
              </a:ext>
            </a:extLst>
          </p:cNvPr>
          <p:cNvSpPr/>
          <p:nvPr/>
        </p:nvSpPr>
        <p:spPr>
          <a:xfrm>
            <a:off x="8276492" y="1369448"/>
            <a:ext cx="2793442" cy="2220686"/>
          </a:xfrm>
          <a:prstGeom prst="wedgeEllipseCallout">
            <a:avLst>
              <a:gd name="adj1" fmla="val -64358"/>
              <a:gd name="adj2" fmla="val 3354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treet sign on a pole&#10;&#10;Description automatically generated with medium confidence">
            <a:extLst>
              <a:ext uri="{FF2B5EF4-FFF2-40B4-BE49-F238E27FC236}">
                <a16:creationId xmlns:a16="http://schemas.microsoft.com/office/drawing/2014/main" id="{64085D75-F1DA-FE43-9ED8-03A1C7673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845" y="2034671"/>
            <a:ext cx="2240783" cy="891155"/>
          </a:xfrm>
          <a:prstGeom prst="rect">
            <a:avLst/>
          </a:prstGeom>
        </p:spPr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495F37F6-873F-FC4F-BE5F-5C36A5689330}"/>
              </a:ext>
            </a:extLst>
          </p:cNvPr>
          <p:cNvSpPr/>
          <p:nvPr/>
        </p:nvSpPr>
        <p:spPr>
          <a:xfrm flipH="1">
            <a:off x="1455336" y="1371480"/>
            <a:ext cx="2793442" cy="2220686"/>
          </a:xfrm>
          <a:prstGeom prst="wedgeEllipseCallout">
            <a:avLst>
              <a:gd name="adj1" fmla="val -64358"/>
              <a:gd name="adj2" fmla="val 3354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2C767396-8DB5-AD4E-97DE-5DB7F7B28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875" y="1568497"/>
            <a:ext cx="1212364" cy="1822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968B8C-E71C-764A-B25E-4FAEAB2A8CE7}"/>
              </a:ext>
            </a:extLst>
          </p:cNvPr>
          <p:cNvSpPr txBox="1"/>
          <p:nvPr/>
        </p:nvSpPr>
        <p:spPr>
          <a:xfrm>
            <a:off x="5584265" y="5263996"/>
            <a:ext cx="172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Hadrian Zbarcea</a:t>
            </a:r>
          </a:p>
        </p:txBody>
      </p:sp>
    </p:spTree>
    <p:extLst>
      <p:ext uri="{BB962C8B-B14F-4D97-AF65-F5344CB8AC3E}">
        <p14:creationId xmlns:p14="http://schemas.microsoft.com/office/powerpoint/2010/main" val="281571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rowd of people walking through a city&#10;&#10;Description automatically generated with medium confidence">
            <a:extLst>
              <a:ext uri="{FF2B5EF4-FFF2-40B4-BE49-F238E27FC236}">
                <a16:creationId xmlns:a16="http://schemas.microsoft.com/office/drawing/2014/main" id="{BB0E7CE0-370C-7E4E-90D6-951C6C07E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576" y="2482792"/>
            <a:ext cx="4732471" cy="398377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AEA401-797C-5145-BE77-A8A85F0DAE06}"/>
              </a:ext>
            </a:extLst>
          </p:cNvPr>
          <p:cNvCxnSpPr>
            <a:cxnSpLocks/>
          </p:cNvCxnSpPr>
          <p:nvPr/>
        </p:nvCxnSpPr>
        <p:spPr>
          <a:xfrm>
            <a:off x="6712401" y="3997198"/>
            <a:ext cx="5170713" cy="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970652-D703-BF4C-ABBE-D7B14E6472F0}"/>
              </a:ext>
            </a:extLst>
          </p:cNvPr>
          <p:cNvCxnSpPr>
            <a:cxnSpLocks/>
          </p:cNvCxnSpPr>
          <p:nvPr/>
        </p:nvCxnSpPr>
        <p:spPr>
          <a:xfrm>
            <a:off x="7988930" y="3642249"/>
            <a:ext cx="3682121" cy="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>
            <a:extLst>
              <a:ext uri="{FF2B5EF4-FFF2-40B4-BE49-F238E27FC236}">
                <a16:creationId xmlns:a16="http://schemas.microsoft.com/office/drawing/2014/main" id="{4FFC95F7-DAFB-3342-950A-CE196C497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1971"/>
            <a:ext cx="12192000" cy="1325563"/>
          </a:xfrm>
        </p:spPr>
        <p:txBody>
          <a:bodyPr/>
          <a:lstStyle/>
          <a:p>
            <a:pPr algn="ctr"/>
            <a:r>
              <a:rPr lang="en-US"/>
              <a:t>The Byway marketplace is for everyone &amp; everything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431437AC-ACB1-D14C-A8AC-F202FBA51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914" y="1199994"/>
            <a:ext cx="3341137" cy="25058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EF1B96-4955-994A-9B99-21DFF3501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353" y="3954006"/>
            <a:ext cx="4866866" cy="2699590"/>
          </a:xfrm>
          <a:prstGeom prst="rect">
            <a:avLst/>
          </a:prstGeom>
        </p:spPr>
      </p:pic>
      <p:pic>
        <p:nvPicPr>
          <p:cNvPr id="16" name="Picture 15" descr="A crowd of people walking&#10;&#10;Description automatically generated with low confidence">
            <a:extLst>
              <a:ext uri="{FF2B5EF4-FFF2-40B4-BE49-F238E27FC236}">
                <a16:creationId xmlns:a16="http://schemas.microsoft.com/office/drawing/2014/main" id="{40863905-8502-0941-83A0-3D1446F54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7184" y="2525557"/>
            <a:ext cx="3467693" cy="2600770"/>
          </a:xfrm>
          <a:prstGeom prst="rect">
            <a:avLst/>
          </a:prstGeom>
        </p:spPr>
      </p:pic>
      <p:pic>
        <p:nvPicPr>
          <p:cNvPr id="3" name="Picture 2" descr="A crowd of people walking down a street&#10;&#10;Description automatically generated with low confidence">
            <a:extLst>
              <a:ext uri="{FF2B5EF4-FFF2-40B4-BE49-F238E27FC236}">
                <a16:creationId xmlns:a16="http://schemas.microsoft.com/office/drawing/2014/main" id="{D5FCC7DD-B448-4D48-A21A-104767F59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35" y="1199994"/>
            <a:ext cx="3251200" cy="2438400"/>
          </a:xfrm>
          <a:prstGeom prst="rect">
            <a:avLst/>
          </a:prstGeom>
        </p:spPr>
      </p:pic>
      <p:pic>
        <p:nvPicPr>
          <p:cNvPr id="21" name="Picture 20" descr="A picture containing outdoor, building, road, street&#10;&#10;Description automatically generated">
            <a:extLst>
              <a:ext uri="{FF2B5EF4-FFF2-40B4-BE49-F238E27FC236}">
                <a16:creationId xmlns:a16="http://schemas.microsoft.com/office/drawing/2014/main" id="{25931B12-A055-5F4C-A851-AF98B52918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8127" y="939535"/>
            <a:ext cx="3605737" cy="22485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41BAC7-0B41-FF4B-97F1-BA05E2D7B0C3}"/>
              </a:ext>
            </a:extLst>
          </p:cNvPr>
          <p:cNvSpPr txBox="1"/>
          <p:nvPr/>
        </p:nvSpPr>
        <p:spPr>
          <a:xfrm>
            <a:off x="4686341" y="2367790"/>
            <a:ext cx="3089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The Street</a:t>
            </a:r>
          </a:p>
        </p:txBody>
      </p:sp>
    </p:spTree>
    <p:extLst>
      <p:ext uri="{BB962C8B-B14F-4D97-AF65-F5344CB8AC3E}">
        <p14:creationId xmlns:p14="http://schemas.microsoft.com/office/powerpoint/2010/main" val="56283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690B5-D8BE-7D4B-AE1C-774B1D99D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7" y="154918"/>
            <a:ext cx="11666483" cy="1325563"/>
          </a:xfrm>
        </p:spPr>
        <p:txBody>
          <a:bodyPr/>
          <a:lstStyle/>
          <a:p>
            <a:r>
              <a:rPr lang="en-US"/>
              <a:t>On the Byway, buyers say what they are looking for </a:t>
            </a:r>
          </a:p>
        </p:txBody>
      </p:sp>
      <p:pic>
        <p:nvPicPr>
          <p:cNvPr id="5" name="Picture 4" descr="A crowd of people walking down a street&#10;&#10;Description automatically generated with low confidence">
            <a:extLst>
              <a:ext uri="{FF2B5EF4-FFF2-40B4-BE49-F238E27FC236}">
                <a16:creationId xmlns:a16="http://schemas.microsoft.com/office/drawing/2014/main" id="{BABDCAE5-0860-8C45-9E85-B70F5F3F3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584" y="1480481"/>
            <a:ext cx="5918827" cy="443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74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690B5-D8BE-7D4B-AE1C-774B1D99D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7" y="154918"/>
            <a:ext cx="11666483" cy="1325563"/>
          </a:xfrm>
        </p:spPr>
        <p:txBody>
          <a:bodyPr/>
          <a:lstStyle/>
          <a:p>
            <a:pPr algn="ctr"/>
            <a:r>
              <a:rPr lang="en-US"/>
              <a:t>and sellers hear only what buyers are interested in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FEEA3-E793-6B4A-A7DF-FA1348F59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303" y="2292951"/>
            <a:ext cx="5439394" cy="301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39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2296F-B895-DE42-9C51-D2CF5AF7B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Where do we start?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AA97-3992-DA41-8AC4-34932D126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9325" y="2618069"/>
            <a:ext cx="3342290" cy="2290815"/>
          </a:xfrm>
        </p:spPr>
        <p:txBody>
          <a:bodyPr/>
          <a:lstStyle/>
          <a:p>
            <a:r>
              <a:rPr lang="en-US"/>
              <a:t>Food?</a:t>
            </a:r>
          </a:p>
          <a:p>
            <a:r>
              <a:rPr lang="en-US"/>
              <a:t>Cars and parts?</a:t>
            </a:r>
          </a:p>
          <a:p>
            <a:r>
              <a:rPr lang="en-US"/>
              <a:t>Collectables?</a:t>
            </a:r>
          </a:p>
          <a:p>
            <a:r>
              <a:rPr lang="en-US"/>
              <a:t>Gigs?</a:t>
            </a:r>
          </a:p>
        </p:txBody>
      </p:sp>
      <p:pic>
        <p:nvPicPr>
          <p:cNvPr id="4" name="Picture 3" descr="A crowd of people walking down a street&#10;&#10;Description automatically generated with low confidence">
            <a:extLst>
              <a:ext uri="{FF2B5EF4-FFF2-40B4-BE49-F238E27FC236}">
                <a16:creationId xmlns:a16="http://schemas.microsoft.com/office/drawing/2014/main" id="{E6E1422C-235B-E049-BCBE-451B4E44F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85" y="2119372"/>
            <a:ext cx="4655615" cy="34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9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071BC-B1D9-1C46-90E9-D8FA14C8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3157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On the Byway, buyers and sellers have homes on the Net</a:t>
            </a:r>
          </a:p>
        </p:txBody>
      </p:sp>
      <p:sp>
        <p:nvSpPr>
          <p:cNvPr id="356" name="Content Placeholder 2">
            <a:extLst>
              <a:ext uri="{FF2B5EF4-FFF2-40B4-BE49-F238E27FC236}">
                <a16:creationId xmlns:a16="http://schemas.microsoft.com/office/drawing/2014/main" id="{F3EC89CA-99A9-794D-BF96-AC1732849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196" y="2460441"/>
            <a:ext cx="5908565" cy="3063668"/>
          </a:xfrm>
        </p:spPr>
        <p:txBody>
          <a:bodyPr>
            <a:normAutofit/>
          </a:bodyPr>
          <a:lstStyle/>
          <a:p>
            <a:r>
              <a:rPr lang="en-US" dirty="0"/>
              <a:t>Private compute nodes</a:t>
            </a:r>
          </a:p>
          <a:p>
            <a:r>
              <a:rPr lang="en-US" dirty="0"/>
              <a:t>Can be physical or virtual</a:t>
            </a:r>
          </a:p>
          <a:p>
            <a:r>
              <a:rPr lang="en-US" dirty="0"/>
              <a:t>Run apps from independent sources</a:t>
            </a:r>
          </a:p>
          <a:p>
            <a:r>
              <a:rPr lang="en-US" dirty="0"/>
              <a:t>Run </a:t>
            </a:r>
            <a:r>
              <a:rPr lang="en-US" i="1" dirty="0"/>
              <a:t>palgorithms</a:t>
            </a:r>
            <a:r>
              <a:rPr lang="en-US" dirty="0"/>
              <a:t> on their own data</a:t>
            </a:r>
          </a:p>
          <a:p>
            <a:r>
              <a:rPr lang="en-US" dirty="0"/>
              <a:t>Do most of the Byway’s work</a:t>
            </a: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00A0D9-D064-ED42-9464-073010DDD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59" y="2086400"/>
            <a:ext cx="243363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8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FA7FA2D-0582-774F-82EA-48B6385EAE5A}"/>
              </a:ext>
            </a:extLst>
          </p:cNvPr>
          <p:cNvGrpSpPr/>
          <p:nvPr/>
        </p:nvGrpSpPr>
        <p:grpSpPr>
          <a:xfrm>
            <a:off x="443574" y="4045986"/>
            <a:ext cx="1677062" cy="1293852"/>
            <a:chOff x="1216007" y="3580098"/>
            <a:chExt cx="1677062" cy="1293852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E14BAAE-FA92-6640-81B8-40BEC950CE4D}"/>
                </a:ext>
              </a:extLst>
            </p:cNvPr>
            <p:cNvSpPr/>
            <p:nvPr/>
          </p:nvSpPr>
          <p:spPr>
            <a:xfrm>
              <a:off x="1585169" y="3580098"/>
              <a:ext cx="938738" cy="92452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5197C94-EC42-D04B-B43F-57F62BC06F22}"/>
                </a:ext>
              </a:extLst>
            </p:cNvPr>
            <p:cNvSpPr txBox="1"/>
            <p:nvPr/>
          </p:nvSpPr>
          <p:spPr>
            <a:xfrm>
              <a:off x="1216007" y="4504618"/>
              <a:ext cx="1677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Cathy Customer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17628B-CBDD-C841-9234-C23377BC92CA}"/>
              </a:ext>
            </a:extLst>
          </p:cNvPr>
          <p:cNvGrpSpPr/>
          <p:nvPr/>
        </p:nvGrpSpPr>
        <p:grpSpPr>
          <a:xfrm>
            <a:off x="9929838" y="3936659"/>
            <a:ext cx="1866921" cy="1406743"/>
            <a:chOff x="9771639" y="3538327"/>
            <a:chExt cx="1866921" cy="1406743"/>
          </a:xfrm>
        </p:grpSpPr>
        <p:pic>
          <p:nvPicPr>
            <p:cNvPr id="60" name="Picture 59" descr="A picture containing text, indoor, cluttered, office&#10;&#10;Description automatically generated">
              <a:extLst>
                <a:ext uri="{FF2B5EF4-FFF2-40B4-BE49-F238E27FC236}">
                  <a16:creationId xmlns:a16="http://schemas.microsoft.com/office/drawing/2014/main" id="{2AF89CFB-138A-EB42-9D8E-96C222630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14386" y="3538327"/>
              <a:ext cx="1381428" cy="1036072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255D10B-B2AA-864C-9157-DB98850CB7DD}"/>
                </a:ext>
              </a:extLst>
            </p:cNvPr>
            <p:cNvSpPr txBox="1"/>
            <p:nvPr/>
          </p:nvSpPr>
          <p:spPr>
            <a:xfrm>
              <a:off x="9771639" y="4575738"/>
              <a:ext cx="1866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Carl’s Collectables</a:t>
              </a: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93892911-F9AC-7843-B917-A9DCF6ABF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47307" y="4539797"/>
            <a:ext cx="296505" cy="296504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FF2D3D99-7864-1D42-9B66-2335CA1B3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776" y="4437543"/>
            <a:ext cx="296505" cy="296504"/>
          </a:xfrm>
          <a:prstGeom prst="rect">
            <a:avLst/>
          </a:prstGeom>
        </p:spPr>
      </p:pic>
      <p:sp>
        <p:nvSpPr>
          <p:cNvPr id="102" name="Oval Callout 101">
            <a:extLst>
              <a:ext uri="{FF2B5EF4-FFF2-40B4-BE49-F238E27FC236}">
                <a16:creationId xmlns:a16="http://schemas.microsoft.com/office/drawing/2014/main" id="{3E74EA29-2C5C-5B45-8ADD-DB3F6796B629}"/>
              </a:ext>
            </a:extLst>
          </p:cNvPr>
          <p:cNvSpPr/>
          <p:nvPr/>
        </p:nvSpPr>
        <p:spPr>
          <a:xfrm>
            <a:off x="637988" y="2560320"/>
            <a:ext cx="3608848" cy="1410426"/>
          </a:xfrm>
          <a:prstGeom prst="wedgeEllipseCallout">
            <a:avLst>
              <a:gd name="adj1" fmla="val -27712"/>
              <a:gd name="adj2" fmla="val 839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#bentwood #chair</a:t>
            </a:r>
            <a:br>
              <a:rPr lang="en-US">
                <a:solidFill>
                  <a:sysClr val="windowText" lastClr="000000"/>
                </a:solidFill>
              </a:rPr>
            </a:br>
            <a:r>
              <a:rPr lang="en-US">
                <a:solidFill>
                  <a:sysClr val="windowText" lastClr="000000"/>
                </a:solidFill>
              </a:rPr>
              <a:t>[1-off-return address]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14EBBD4-3F48-4246-BA0D-42008D6DA778}"/>
              </a:ext>
            </a:extLst>
          </p:cNvPr>
          <p:cNvSpPr/>
          <p:nvPr/>
        </p:nvSpPr>
        <p:spPr>
          <a:xfrm flipV="1">
            <a:off x="5640171" y="3982876"/>
            <a:ext cx="3944559" cy="2359884"/>
          </a:xfrm>
          <a:prstGeom prst="arc">
            <a:avLst>
              <a:gd name="adj1" fmla="val 11074284"/>
              <a:gd name="adj2" fmla="val 19039841"/>
            </a:avLst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Callout 195">
            <a:extLst>
              <a:ext uri="{FF2B5EF4-FFF2-40B4-BE49-F238E27FC236}">
                <a16:creationId xmlns:a16="http://schemas.microsoft.com/office/drawing/2014/main" id="{5D9F1C16-C5A7-F14C-AF75-00C0FD587173}"/>
              </a:ext>
            </a:extLst>
          </p:cNvPr>
          <p:cNvSpPr/>
          <p:nvPr/>
        </p:nvSpPr>
        <p:spPr>
          <a:xfrm>
            <a:off x="9204555" y="5649238"/>
            <a:ext cx="2672711" cy="914400"/>
          </a:xfrm>
          <a:prstGeom prst="wedgeEllipseCallout">
            <a:avLst>
              <a:gd name="adj1" fmla="val -33277"/>
              <a:gd name="adj2" fmla="val -1165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I have a bentwood chair</a:t>
            </a:r>
          </a:p>
        </p:txBody>
      </p:sp>
      <p:sp>
        <p:nvSpPr>
          <p:cNvPr id="197" name="Arc 196">
            <a:extLst>
              <a:ext uri="{FF2B5EF4-FFF2-40B4-BE49-F238E27FC236}">
                <a16:creationId xmlns:a16="http://schemas.microsoft.com/office/drawing/2014/main" id="{AFEBBEE8-4244-1D4B-AC40-184D9F884E91}"/>
              </a:ext>
            </a:extLst>
          </p:cNvPr>
          <p:cNvSpPr/>
          <p:nvPr/>
        </p:nvSpPr>
        <p:spPr>
          <a:xfrm flipV="1">
            <a:off x="2445587" y="4392504"/>
            <a:ext cx="2990332" cy="1874519"/>
          </a:xfrm>
          <a:prstGeom prst="arc">
            <a:avLst>
              <a:gd name="adj1" fmla="val 10802649"/>
              <a:gd name="adj2" fmla="val 50018"/>
            </a:avLst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A091E930-4207-BC4D-A20C-08A61FF4503C}"/>
              </a:ext>
            </a:extLst>
          </p:cNvPr>
          <p:cNvGrpSpPr/>
          <p:nvPr/>
        </p:nvGrpSpPr>
        <p:grpSpPr>
          <a:xfrm>
            <a:off x="8537177" y="5617989"/>
            <a:ext cx="612347" cy="428460"/>
            <a:chOff x="6741763" y="2588217"/>
            <a:chExt cx="1395371" cy="915271"/>
          </a:xfrm>
        </p:grpSpPr>
        <p:sp>
          <p:nvSpPr>
            <p:cNvPr id="199" name="Rounded Rectangle 198">
              <a:extLst>
                <a:ext uri="{FF2B5EF4-FFF2-40B4-BE49-F238E27FC236}">
                  <a16:creationId xmlns:a16="http://schemas.microsoft.com/office/drawing/2014/main" id="{E6B2B933-8309-2244-A28C-78AD8BCE9BD7}"/>
                </a:ext>
              </a:extLst>
            </p:cNvPr>
            <p:cNvSpPr/>
            <p:nvPr/>
          </p:nvSpPr>
          <p:spPr>
            <a:xfrm>
              <a:off x="6741763" y="2588217"/>
              <a:ext cx="1395370" cy="915271"/>
            </a:xfrm>
            <a:prstGeom prst="roundRect">
              <a:avLst>
                <a:gd name="adj" fmla="val 374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4EECC8BD-D7EF-834F-8822-DD748F225B76}"/>
                </a:ext>
              </a:extLst>
            </p:cNvPr>
            <p:cNvCxnSpPr>
              <a:cxnSpLocks/>
            </p:cNvCxnSpPr>
            <p:nvPr/>
          </p:nvCxnSpPr>
          <p:spPr>
            <a:xfrm>
              <a:off x="6741763" y="2653906"/>
              <a:ext cx="729012" cy="3919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6E7BC39A-AFBF-5740-A2B0-CCF4E5BFB2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9448" y="2653906"/>
              <a:ext cx="697686" cy="3919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25002E12-3178-764B-BC1D-119F1F326ACD}"/>
              </a:ext>
            </a:extLst>
          </p:cNvPr>
          <p:cNvGrpSpPr/>
          <p:nvPr/>
        </p:nvGrpSpPr>
        <p:grpSpPr>
          <a:xfrm>
            <a:off x="2130670" y="4816201"/>
            <a:ext cx="612347" cy="428460"/>
            <a:chOff x="6741763" y="2588217"/>
            <a:chExt cx="1395371" cy="915271"/>
          </a:xfrm>
        </p:grpSpPr>
        <p:sp>
          <p:nvSpPr>
            <p:cNvPr id="203" name="Rounded Rectangle 202">
              <a:extLst>
                <a:ext uri="{FF2B5EF4-FFF2-40B4-BE49-F238E27FC236}">
                  <a16:creationId xmlns:a16="http://schemas.microsoft.com/office/drawing/2014/main" id="{3B9B7F23-980C-2549-AF85-7DC6299D0076}"/>
                </a:ext>
              </a:extLst>
            </p:cNvPr>
            <p:cNvSpPr/>
            <p:nvPr/>
          </p:nvSpPr>
          <p:spPr>
            <a:xfrm>
              <a:off x="6741763" y="2588217"/>
              <a:ext cx="1395370" cy="915271"/>
            </a:xfrm>
            <a:prstGeom prst="roundRect">
              <a:avLst>
                <a:gd name="adj" fmla="val 374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E2D8E365-6584-FC4E-88A2-0F114B9DDC31}"/>
                </a:ext>
              </a:extLst>
            </p:cNvPr>
            <p:cNvCxnSpPr>
              <a:cxnSpLocks/>
            </p:cNvCxnSpPr>
            <p:nvPr/>
          </p:nvCxnSpPr>
          <p:spPr>
            <a:xfrm>
              <a:off x="6741763" y="2653906"/>
              <a:ext cx="729012" cy="3919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E16C8A96-2AA8-B84E-A89F-4BE728DE24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9448" y="2653906"/>
              <a:ext cx="697686" cy="3919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05EE57-CB06-C649-BFBA-EFE6647DF697}"/>
              </a:ext>
            </a:extLst>
          </p:cNvPr>
          <p:cNvGrpSpPr/>
          <p:nvPr/>
        </p:nvGrpSpPr>
        <p:grpSpPr>
          <a:xfrm>
            <a:off x="4580171" y="3945368"/>
            <a:ext cx="1890774" cy="1357923"/>
            <a:chOff x="4767864" y="3321906"/>
            <a:chExt cx="1890774" cy="1357923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EA7D139-2F09-3543-B946-BB5753F645D3}"/>
                </a:ext>
              </a:extLst>
            </p:cNvPr>
            <p:cNvGrpSpPr/>
            <p:nvPr/>
          </p:nvGrpSpPr>
          <p:grpSpPr>
            <a:xfrm>
              <a:off x="5089805" y="3321906"/>
              <a:ext cx="1309153" cy="999154"/>
              <a:chOff x="1646668" y="1873842"/>
              <a:chExt cx="1871621" cy="1420096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07C02F11-6383-2B49-B678-D4CE98029D70}"/>
                  </a:ext>
                </a:extLst>
              </p:cNvPr>
              <p:cNvGrpSpPr/>
              <p:nvPr/>
            </p:nvGrpSpPr>
            <p:grpSpPr>
              <a:xfrm>
                <a:off x="2122918" y="1873842"/>
                <a:ext cx="1395371" cy="915271"/>
                <a:chOff x="6741763" y="2588217"/>
                <a:chExt cx="1395371" cy="915271"/>
              </a:xfrm>
            </p:grpSpPr>
            <p:sp>
              <p:nvSpPr>
                <p:cNvPr id="128" name="Rounded Rectangle 127">
                  <a:extLst>
                    <a:ext uri="{FF2B5EF4-FFF2-40B4-BE49-F238E27FC236}">
                      <a16:creationId xmlns:a16="http://schemas.microsoft.com/office/drawing/2014/main" id="{70B275D5-DE0E-EA46-AD3E-B60DA4BFA4D1}"/>
                    </a:ext>
                  </a:extLst>
                </p:cNvPr>
                <p:cNvSpPr/>
                <p:nvPr/>
              </p:nvSpPr>
              <p:spPr>
                <a:xfrm>
                  <a:off x="6741763" y="2588217"/>
                  <a:ext cx="1395370" cy="915271"/>
                </a:xfrm>
                <a:prstGeom prst="roundRect">
                  <a:avLst>
                    <a:gd name="adj" fmla="val 3748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513AC164-E64B-BB4B-9856-B4AE741EF1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41763" y="2653906"/>
                  <a:ext cx="729012" cy="3919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4CF42B0D-015F-1548-A013-F1FE763BC8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39448" y="2653906"/>
                  <a:ext cx="697686" cy="3919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BBC7541E-4D24-9E42-803A-9D34C72F46AF}"/>
                  </a:ext>
                </a:extLst>
              </p:cNvPr>
              <p:cNvGrpSpPr/>
              <p:nvPr/>
            </p:nvGrpSpPr>
            <p:grpSpPr>
              <a:xfrm>
                <a:off x="1964168" y="2042117"/>
                <a:ext cx="1395371" cy="915271"/>
                <a:chOff x="6741763" y="2588217"/>
                <a:chExt cx="1395371" cy="915271"/>
              </a:xfrm>
            </p:grpSpPr>
            <p:sp>
              <p:nvSpPr>
                <p:cNvPr id="125" name="Rounded Rectangle 124">
                  <a:extLst>
                    <a:ext uri="{FF2B5EF4-FFF2-40B4-BE49-F238E27FC236}">
                      <a16:creationId xmlns:a16="http://schemas.microsoft.com/office/drawing/2014/main" id="{541EF4DD-30E6-6849-A674-912DB9B34480}"/>
                    </a:ext>
                  </a:extLst>
                </p:cNvPr>
                <p:cNvSpPr/>
                <p:nvPr/>
              </p:nvSpPr>
              <p:spPr>
                <a:xfrm>
                  <a:off x="6741763" y="2588217"/>
                  <a:ext cx="1395370" cy="915271"/>
                </a:xfrm>
                <a:prstGeom prst="roundRect">
                  <a:avLst>
                    <a:gd name="adj" fmla="val 3748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8BDB2711-1843-A848-AC85-D1C6EEB6F4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41763" y="2653906"/>
                  <a:ext cx="729012" cy="3919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AA1ACAC-B028-7945-8B22-1A4717561D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39448" y="2653906"/>
                  <a:ext cx="697686" cy="3919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456C1831-B2BD-684D-9507-F0741045CD7E}"/>
                  </a:ext>
                </a:extLst>
              </p:cNvPr>
              <p:cNvGrpSpPr/>
              <p:nvPr/>
            </p:nvGrpSpPr>
            <p:grpSpPr>
              <a:xfrm>
                <a:off x="1805418" y="2210392"/>
                <a:ext cx="1395371" cy="915271"/>
                <a:chOff x="6741763" y="2588217"/>
                <a:chExt cx="1395371" cy="915271"/>
              </a:xfrm>
            </p:grpSpPr>
            <p:sp>
              <p:nvSpPr>
                <p:cNvPr id="122" name="Rounded Rectangle 121">
                  <a:extLst>
                    <a:ext uri="{FF2B5EF4-FFF2-40B4-BE49-F238E27FC236}">
                      <a16:creationId xmlns:a16="http://schemas.microsoft.com/office/drawing/2014/main" id="{0C53CC14-216F-FA46-B0BF-E3181D27722A}"/>
                    </a:ext>
                  </a:extLst>
                </p:cNvPr>
                <p:cNvSpPr/>
                <p:nvPr/>
              </p:nvSpPr>
              <p:spPr>
                <a:xfrm>
                  <a:off x="6741763" y="2588217"/>
                  <a:ext cx="1395370" cy="915271"/>
                </a:xfrm>
                <a:prstGeom prst="roundRect">
                  <a:avLst>
                    <a:gd name="adj" fmla="val 3748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7A9415A6-0454-FA40-84DB-0CA5C5C4C5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41763" y="2653906"/>
                  <a:ext cx="729012" cy="3919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6F7EE605-5106-0D4E-8E37-961F5637D2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39448" y="2653906"/>
                  <a:ext cx="697686" cy="3919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D8AC54CE-7608-7A44-8A2B-3B47F33A29C5}"/>
                  </a:ext>
                </a:extLst>
              </p:cNvPr>
              <p:cNvGrpSpPr/>
              <p:nvPr/>
            </p:nvGrpSpPr>
            <p:grpSpPr>
              <a:xfrm>
                <a:off x="1646668" y="2378667"/>
                <a:ext cx="1395371" cy="915271"/>
                <a:chOff x="6741763" y="2588217"/>
                <a:chExt cx="1395371" cy="915271"/>
              </a:xfrm>
            </p:grpSpPr>
            <p:sp>
              <p:nvSpPr>
                <p:cNvPr id="119" name="Rounded Rectangle 118">
                  <a:extLst>
                    <a:ext uri="{FF2B5EF4-FFF2-40B4-BE49-F238E27FC236}">
                      <a16:creationId xmlns:a16="http://schemas.microsoft.com/office/drawing/2014/main" id="{D662E3CA-8FAD-3C4C-B9EF-65609EC2CC21}"/>
                    </a:ext>
                  </a:extLst>
                </p:cNvPr>
                <p:cNvSpPr/>
                <p:nvPr/>
              </p:nvSpPr>
              <p:spPr>
                <a:xfrm>
                  <a:off x="6741763" y="2588217"/>
                  <a:ext cx="1395370" cy="915271"/>
                </a:xfrm>
                <a:prstGeom prst="roundRect">
                  <a:avLst>
                    <a:gd name="adj" fmla="val 3748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5638F59D-2882-F844-BD03-576B1D1060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41763" y="2653906"/>
                  <a:ext cx="729012" cy="3919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53E52770-8ED1-9246-8984-11C73A4C37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39448" y="2653906"/>
                  <a:ext cx="697686" cy="3919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DD55C2E5-CD10-4241-9577-A73C8550B3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1330" y="3117591"/>
                <a:ext cx="40105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CFAA2834-FBB0-A447-88E2-6597E30884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40278" y="2949316"/>
                <a:ext cx="40105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8A5926DD-0643-174C-82CD-0830BC7060B4}"/>
                  </a:ext>
                </a:extLst>
              </p:cNvPr>
              <p:cNvSpPr/>
              <p:nvPr/>
            </p:nvSpPr>
            <p:spPr>
              <a:xfrm>
                <a:off x="2277087" y="2949316"/>
                <a:ext cx="160410" cy="16827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5E6EEE9E-7E64-B54E-8897-66D7E4C093D9}"/>
                </a:ext>
              </a:extLst>
            </p:cNvPr>
            <p:cNvSpPr txBox="1"/>
            <p:nvPr/>
          </p:nvSpPr>
          <p:spPr>
            <a:xfrm>
              <a:off x="4767864" y="4310497"/>
              <a:ext cx="1890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Messaging service</a:t>
              </a: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CAAFE6-6F90-C145-BB5F-D4785580BB0D}"/>
              </a:ext>
            </a:extLst>
          </p:cNvPr>
          <p:cNvCxnSpPr/>
          <p:nvPr/>
        </p:nvCxnSpPr>
        <p:spPr>
          <a:xfrm>
            <a:off x="4317167" y="3717333"/>
            <a:ext cx="584945" cy="4167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0FFEFD-7FB6-264C-AD74-A1EF6B9FE7CA}"/>
              </a:ext>
            </a:extLst>
          </p:cNvPr>
          <p:cNvGrpSpPr/>
          <p:nvPr/>
        </p:nvGrpSpPr>
        <p:grpSpPr>
          <a:xfrm>
            <a:off x="6208060" y="4007706"/>
            <a:ext cx="2554704" cy="1092575"/>
            <a:chOff x="6216527" y="2923984"/>
            <a:chExt cx="2554704" cy="10925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F6CC37-D20E-AD4D-BC77-CFD8CFB202C2}"/>
                </a:ext>
              </a:extLst>
            </p:cNvPr>
            <p:cNvSpPr/>
            <p:nvPr/>
          </p:nvSpPr>
          <p:spPr>
            <a:xfrm>
              <a:off x="6648504" y="2923984"/>
              <a:ext cx="13153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ysClr val="windowText" lastClr="000000"/>
                  </a:solidFill>
                </a:rPr>
                <a:t>#bentwood </a:t>
              </a:r>
              <a:endParaRPr lang="en-US"/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9021EA97-8A50-BD44-B113-98F703A096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05346" y="3037038"/>
              <a:ext cx="856978" cy="7161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6847E09-7E7D-3A4E-B808-7DF90C955D6F}"/>
                </a:ext>
              </a:extLst>
            </p:cNvPr>
            <p:cNvSpPr/>
            <p:nvPr/>
          </p:nvSpPr>
          <p:spPr>
            <a:xfrm>
              <a:off x="6828127" y="3630449"/>
              <a:ext cx="7633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ysClr val="windowText" lastClr="000000"/>
                  </a:solidFill>
                </a:rPr>
                <a:t>#chair</a:t>
              </a:r>
              <a:endParaRPr lang="en-US"/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4B82D353-BA75-8746-9B74-4635D9BBBE02}"/>
                </a:ext>
              </a:extLst>
            </p:cNvPr>
            <p:cNvCxnSpPr>
              <a:cxnSpLocks/>
            </p:cNvCxnSpPr>
            <p:nvPr/>
          </p:nvCxnSpPr>
          <p:spPr>
            <a:xfrm>
              <a:off x="7584948" y="3857140"/>
              <a:ext cx="1186283" cy="15941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9C6D7993-4B7D-114E-891E-10673DC9CB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2941" y="3204437"/>
              <a:ext cx="362473" cy="3014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B1DB41F5-8C23-044C-B226-97AE9EB4C7B1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27" y="3668818"/>
              <a:ext cx="622902" cy="8376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D640082-17B8-DE44-A7B0-F81EE979EAA7}"/>
              </a:ext>
            </a:extLst>
          </p:cNvPr>
          <p:cNvSpPr txBox="1"/>
          <p:nvPr/>
        </p:nvSpPr>
        <p:spPr>
          <a:xfrm>
            <a:off x="8837425" y="3287568"/>
            <a:ext cx="4880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#</a:t>
            </a:r>
          </a:p>
          <a:p>
            <a:r>
              <a:rPr lang="en-US"/>
              <a:t>#</a:t>
            </a:r>
          </a:p>
          <a:p>
            <a:r>
              <a:rPr lang="en-US"/>
              <a:t>#</a:t>
            </a:r>
            <a:br>
              <a:rPr lang="en-US"/>
            </a:br>
            <a:r>
              <a:rPr lang="en-US"/>
              <a:t>#</a:t>
            </a:r>
          </a:p>
          <a:p>
            <a:r>
              <a:rPr lang="en-US"/>
              <a:t>#</a:t>
            </a:r>
          </a:p>
          <a:p>
            <a:r>
              <a:rPr lang="en-US"/>
              <a:t>#</a:t>
            </a:r>
          </a:p>
          <a:p>
            <a:r>
              <a:rPr lang="en-US"/>
              <a:t>#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6E7D67-F57D-4C4C-8791-A6E42C82D3E4}"/>
              </a:ext>
            </a:extLst>
          </p:cNvPr>
          <p:cNvSpPr txBox="1"/>
          <p:nvPr/>
        </p:nvSpPr>
        <p:spPr>
          <a:xfrm>
            <a:off x="1751474" y="1309054"/>
            <a:ext cx="154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/>
              <a:t>Publish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E73A461-81F0-834C-8429-90A85D1815CD}"/>
              </a:ext>
            </a:extLst>
          </p:cNvPr>
          <p:cNvSpPr txBox="1"/>
          <p:nvPr/>
        </p:nvSpPr>
        <p:spPr>
          <a:xfrm>
            <a:off x="8697137" y="1309054"/>
            <a:ext cx="1992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/>
              <a:t>Subscribe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id="{FF9FC7FE-1213-294B-A4E0-9C426228D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09" y="81332"/>
            <a:ext cx="11887200" cy="1325563"/>
          </a:xfrm>
        </p:spPr>
        <p:txBody>
          <a:bodyPr>
            <a:normAutofit/>
          </a:bodyPr>
          <a:lstStyle/>
          <a:p>
            <a:pPr algn="ctr"/>
            <a:r>
              <a:rPr lang="en-US"/>
              <a:t>From the buyer’s view: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6B8326-E057-6D44-B7A1-8DB31A7A67F6}"/>
              </a:ext>
            </a:extLst>
          </p:cNvPr>
          <p:cNvGrpSpPr/>
          <p:nvPr/>
        </p:nvGrpSpPr>
        <p:grpSpPr>
          <a:xfrm>
            <a:off x="4920523" y="2242758"/>
            <a:ext cx="2137316" cy="1051011"/>
            <a:chOff x="4731243" y="1897199"/>
            <a:chExt cx="2137316" cy="1051011"/>
          </a:xfrm>
        </p:grpSpPr>
        <p:sp>
          <p:nvSpPr>
            <p:cNvPr id="57" name="Google Shape;773;p16">
              <a:extLst>
                <a:ext uri="{FF2B5EF4-FFF2-40B4-BE49-F238E27FC236}">
                  <a16:creationId xmlns:a16="http://schemas.microsoft.com/office/drawing/2014/main" id="{D4CC2785-25B2-FC44-BDD1-D809A515AA87}"/>
                </a:ext>
              </a:extLst>
            </p:cNvPr>
            <p:cNvSpPr/>
            <p:nvPr/>
          </p:nvSpPr>
          <p:spPr>
            <a:xfrm>
              <a:off x="5284972" y="1897199"/>
              <a:ext cx="1029859" cy="6922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137" y="110936"/>
                  </a:moveTo>
                  <a:lnTo>
                    <a:pt x="4137" y="115649"/>
                  </a:lnTo>
                  <a:lnTo>
                    <a:pt x="115862" y="115649"/>
                  </a:lnTo>
                  <a:lnTo>
                    <a:pt x="115862" y="110936"/>
                  </a:lnTo>
                  <a:lnTo>
                    <a:pt x="4137" y="110936"/>
                  </a:lnTo>
                  <a:close/>
                  <a:moveTo>
                    <a:pt x="8275" y="102235"/>
                  </a:moveTo>
                  <a:lnTo>
                    <a:pt x="8275" y="106948"/>
                  </a:lnTo>
                  <a:lnTo>
                    <a:pt x="111724" y="106948"/>
                  </a:lnTo>
                  <a:lnTo>
                    <a:pt x="111724" y="102235"/>
                  </a:lnTo>
                  <a:lnTo>
                    <a:pt x="8275" y="102235"/>
                  </a:lnTo>
                  <a:close/>
                  <a:moveTo>
                    <a:pt x="98965" y="60906"/>
                  </a:moveTo>
                  <a:lnTo>
                    <a:pt x="98965" y="97885"/>
                  </a:lnTo>
                  <a:lnTo>
                    <a:pt x="103793" y="97885"/>
                  </a:lnTo>
                  <a:lnTo>
                    <a:pt x="103793" y="60906"/>
                  </a:lnTo>
                  <a:lnTo>
                    <a:pt x="98965" y="60906"/>
                  </a:lnTo>
                  <a:close/>
                  <a:moveTo>
                    <a:pt x="78620" y="60906"/>
                  </a:moveTo>
                  <a:lnTo>
                    <a:pt x="78620" y="97885"/>
                  </a:lnTo>
                  <a:lnTo>
                    <a:pt x="83103" y="97885"/>
                  </a:lnTo>
                  <a:lnTo>
                    <a:pt x="83103" y="60906"/>
                  </a:lnTo>
                  <a:lnTo>
                    <a:pt x="78620" y="60906"/>
                  </a:lnTo>
                  <a:close/>
                  <a:moveTo>
                    <a:pt x="57931" y="60906"/>
                  </a:moveTo>
                  <a:lnTo>
                    <a:pt x="57931" y="97885"/>
                  </a:lnTo>
                  <a:lnTo>
                    <a:pt x="62413" y="97885"/>
                  </a:lnTo>
                  <a:lnTo>
                    <a:pt x="62413" y="60906"/>
                  </a:lnTo>
                  <a:lnTo>
                    <a:pt x="57931" y="60906"/>
                  </a:lnTo>
                  <a:close/>
                  <a:moveTo>
                    <a:pt x="37241" y="60906"/>
                  </a:moveTo>
                  <a:lnTo>
                    <a:pt x="37241" y="97885"/>
                  </a:lnTo>
                  <a:lnTo>
                    <a:pt x="41379" y="97885"/>
                  </a:lnTo>
                  <a:lnTo>
                    <a:pt x="41379" y="60906"/>
                  </a:lnTo>
                  <a:lnTo>
                    <a:pt x="37241" y="60906"/>
                  </a:lnTo>
                  <a:close/>
                  <a:moveTo>
                    <a:pt x="16551" y="60906"/>
                  </a:moveTo>
                  <a:lnTo>
                    <a:pt x="16551" y="97885"/>
                  </a:lnTo>
                  <a:lnTo>
                    <a:pt x="21034" y="97885"/>
                  </a:lnTo>
                  <a:lnTo>
                    <a:pt x="21034" y="60906"/>
                  </a:lnTo>
                  <a:lnTo>
                    <a:pt x="16551" y="60906"/>
                  </a:lnTo>
                  <a:close/>
                  <a:moveTo>
                    <a:pt x="97241" y="54743"/>
                  </a:moveTo>
                  <a:lnTo>
                    <a:pt x="97241" y="56918"/>
                  </a:lnTo>
                  <a:lnTo>
                    <a:pt x="97241" y="56918"/>
                  </a:lnTo>
                  <a:lnTo>
                    <a:pt x="105517" y="56918"/>
                  </a:lnTo>
                  <a:lnTo>
                    <a:pt x="105862" y="56918"/>
                  </a:lnTo>
                  <a:lnTo>
                    <a:pt x="105862" y="56918"/>
                  </a:lnTo>
                  <a:lnTo>
                    <a:pt x="105862" y="54743"/>
                  </a:lnTo>
                  <a:lnTo>
                    <a:pt x="97241" y="54743"/>
                  </a:lnTo>
                  <a:close/>
                  <a:moveTo>
                    <a:pt x="89310" y="54743"/>
                  </a:moveTo>
                  <a:lnTo>
                    <a:pt x="89310" y="56918"/>
                  </a:lnTo>
                  <a:lnTo>
                    <a:pt x="88620" y="58368"/>
                  </a:lnTo>
                  <a:lnTo>
                    <a:pt x="87931" y="59456"/>
                  </a:lnTo>
                  <a:lnTo>
                    <a:pt x="86896" y="60181"/>
                  </a:lnTo>
                  <a:lnTo>
                    <a:pt x="86896" y="97885"/>
                  </a:lnTo>
                  <a:lnTo>
                    <a:pt x="95517" y="97885"/>
                  </a:lnTo>
                  <a:lnTo>
                    <a:pt x="95517" y="60181"/>
                  </a:lnTo>
                  <a:lnTo>
                    <a:pt x="94137" y="59456"/>
                  </a:lnTo>
                  <a:lnTo>
                    <a:pt x="93793" y="58368"/>
                  </a:lnTo>
                  <a:lnTo>
                    <a:pt x="93103" y="56918"/>
                  </a:lnTo>
                  <a:lnTo>
                    <a:pt x="93103" y="54743"/>
                  </a:lnTo>
                  <a:lnTo>
                    <a:pt x="89310" y="54743"/>
                  </a:lnTo>
                  <a:close/>
                  <a:moveTo>
                    <a:pt x="76551" y="54743"/>
                  </a:moveTo>
                  <a:lnTo>
                    <a:pt x="76551" y="56918"/>
                  </a:lnTo>
                  <a:lnTo>
                    <a:pt x="76896" y="56918"/>
                  </a:lnTo>
                  <a:lnTo>
                    <a:pt x="85172" y="56918"/>
                  </a:lnTo>
                  <a:lnTo>
                    <a:pt x="85172" y="56918"/>
                  </a:lnTo>
                  <a:lnTo>
                    <a:pt x="85172" y="54743"/>
                  </a:lnTo>
                  <a:lnTo>
                    <a:pt x="76551" y="54743"/>
                  </a:lnTo>
                  <a:close/>
                  <a:moveTo>
                    <a:pt x="68275" y="54743"/>
                  </a:moveTo>
                  <a:lnTo>
                    <a:pt x="68275" y="56918"/>
                  </a:lnTo>
                  <a:lnTo>
                    <a:pt x="67931" y="58368"/>
                  </a:lnTo>
                  <a:lnTo>
                    <a:pt x="67241" y="59456"/>
                  </a:lnTo>
                  <a:lnTo>
                    <a:pt x="65862" y="60181"/>
                  </a:lnTo>
                  <a:lnTo>
                    <a:pt x="65862" y="97885"/>
                  </a:lnTo>
                  <a:lnTo>
                    <a:pt x="74482" y="97885"/>
                  </a:lnTo>
                  <a:lnTo>
                    <a:pt x="74482" y="60181"/>
                  </a:lnTo>
                  <a:lnTo>
                    <a:pt x="73793" y="59456"/>
                  </a:lnTo>
                  <a:lnTo>
                    <a:pt x="72758" y="58368"/>
                  </a:lnTo>
                  <a:lnTo>
                    <a:pt x="72758" y="56918"/>
                  </a:lnTo>
                  <a:lnTo>
                    <a:pt x="72758" y="54743"/>
                  </a:lnTo>
                  <a:lnTo>
                    <a:pt x="68275" y="54743"/>
                  </a:lnTo>
                  <a:close/>
                  <a:moveTo>
                    <a:pt x="55862" y="54743"/>
                  </a:moveTo>
                  <a:lnTo>
                    <a:pt x="55862" y="56918"/>
                  </a:lnTo>
                  <a:lnTo>
                    <a:pt x="55862" y="56918"/>
                  </a:lnTo>
                  <a:lnTo>
                    <a:pt x="64137" y="56918"/>
                  </a:lnTo>
                  <a:lnTo>
                    <a:pt x="64482" y="56918"/>
                  </a:lnTo>
                  <a:lnTo>
                    <a:pt x="64482" y="54743"/>
                  </a:lnTo>
                  <a:lnTo>
                    <a:pt x="55862" y="54743"/>
                  </a:lnTo>
                  <a:close/>
                  <a:moveTo>
                    <a:pt x="47241" y="54743"/>
                  </a:moveTo>
                  <a:lnTo>
                    <a:pt x="47241" y="56918"/>
                  </a:lnTo>
                  <a:lnTo>
                    <a:pt x="47241" y="58368"/>
                  </a:lnTo>
                  <a:lnTo>
                    <a:pt x="46551" y="59456"/>
                  </a:lnTo>
                  <a:lnTo>
                    <a:pt x="45517" y="60181"/>
                  </a:lnTo>
                  <a:lnTo>
                    <a:pt x="45517" y="97885"/>
                  </a:lnTo>
                  <a:lnTo>
                    <a:pt x="54137" y="97885"/>
                  </a:lnTo>
                  <a:lnTo>
                    <a:pt x="54137" y="60181"/>
                  </a:lnTo>
                  <a:lnTo>
                    <a:pt x="52758" y="59456"/>
                  </a:lnTo>
                  <a:lnTo>
                    <a:pt x="52413" y="58368"/>
                  </a:lnTo>
                  <a:lnTo>
                    <a:pt x="52068" y="56918"/>
                  </a:lnTo>
                  <a:lnTo>
                    <a:pt x="52068" y="54743"/>
                  </a:lnTo>
                  <a:lnTo>
                    <a:pt x="47241" y="54743"/>
                  </a:lnTo>
                  <a:close/>
                  <a:moveTo>
                    <a:pt x="35172" y="54743"/>
                  </a:moveTo>
                  <a:lnTo>
                    <a:pt x="35172" y="56918"/>
                  </a:lnTo>
                  <a:lnTo>
                    <a:pt x="35172" y="56918"/>
                  </a:lnTo>
                  <a:lnTo>
                    <a:pt x="43793" y="56918"/>
                  </a:lnTo>
                  <a:lnTo>
                    <a:pt x="43793" y="56918"/>
                  </a:lnTo>
                  <a:lnTo>
                    <a:pt x="43793" y="54743"/>
                  </a:lnTo>
                  <a:lnTo>
                    <a:pt x="35172" y="54743"/>
                  </a:lnTo>
                  <a:close/>
                  <a:moveTo>
                    <a:pt x="26896" y="54743"/>
                  </a:moveTo>
                  <a:lnTo>
                    <a:pt x="26896" y="56918"/>
                  </a:lnTo>
                  <a:lnTo>
                    <a:pt x="26551" y="58368"/>
                  </a:lnTo>
                  <a:lnTo>
                    <a:pt x="26206" y="59456"/>
                  </a:lnTo>
                  <a:lnTo>
                    <a:pt x="24827" y="60181"/>
                  </a:lnTo>
                  <a:lnTo>
                    <a:pt x="24827" y="97885"/>
                  </a:lnTo>
                  <a:lnTo>
                    <a:pt x="33448" y="97885"/>
                  </a:lnTo>
                  <a:lnTo>
                    <a:pt x="33448" y="60181"/>
                  </a:lnTo>
                  <a:lnTo>
                    <a:pt x="32413" y="59456"/>
                  </a:lnTo>
                  <a:lnTo>
                    <a:pt x="31379" y="58368"/>
                  </a:lnTo>
                  <a:lnTo>
                    <a:pt x="31379" y="56918"/>
                  </a:lnTo>
                  <a:lnTo>
                    <a:pt x="31379" y="54743"/>
                  </a:lnTo>
                  <a:lnTo>
                    <a:pt x="26896" y="54743"/>
                  </a:lnTo>
                  <a:close/>
                  <a:moveTo>
                    <a:pt x="14827" y="54743"/>
                  </a:moveTo>
                  <a:lnTo>
                    <a:pt x="14827" y="56918"/>
                  </a:lnTo>
                  <a:lnTo>
                    <a:pt x="14827" y="56918"/>
                  </a:lnTo>
                  <a:lnTo>
                    <a:pt x="22758" y="56918"/>
                  </a:lnTo>
                  <a:lnTo>
                    <a:pt x="22758" y="56918"/>
                  </a:lnTo>
                  <a:lnTo>
                    <a:pt x="22758" y="54743"/>
                  </a:lnTo>
                  <a:lnTo>
                    <a:pt x="14827" y="54743"/>
                  </a:lnTo>
                  <a:close/>
                  <a:moveTo>
                    <a:pt x="8275" y="46042"/>
                  </a:moveTo>
                  <a:lnTo>
                    <a:pt x="8275" y="50392"/>
                  </a:lnTo>
                  <a:lnTo>
                    <a:pt x="111724" y="50392"/>
                  </a:lnTo>
                  <a:lnTo>
                    <a:pt x="111724" y="46042"/>
                  </a:lnTo>
                  <a:lnTo>
                    <a:pt x="8275" y="46042"/>
                  </a:lnTo>
                  <a:close/>
                  <a:moveTo>
                    <a:pt x="60000" y="5075"/>
                  </a:moveTo>
                  <a:lnTo>
                    <a:pt x="4137" y="38429"/>
                  </a:lnTo>
                  <a:lnTo>
                    <a:pt x="4137" y="41691"/>
                  </a:lnTo>
                  <a:lnTo>
                    <a:pt x="115862" y="41691"/>
                  </a:lnTo>
                  <a:lnTo>
                    <a:pt x="115862" y="38429"/>
                  </a:lnTo>
                  <a:lnTo>
                    <a:pt x="60000" y="5075"/>
                  </a:lnTo>
                  <a:close/>
                  <a:moveTo>
                    <a:pt x="60000" y="0"/>
                  </a:moveTo>
                  <a:lnTo>
                    <a:pt x="61034" y="725"/>
                  </a:lnTo>
                  <a:lnTo>
                    <a:pt x="118965" y="35528"/>
                  </a:lnTo>
                  <a:lnTo>
                    <a:pt x="119655" y="35891"/>
                  </a:lnTo>
                  <a:lnTo>
                    <a:pt x="120000" y="37341"/>
                  </a:lnTo>
                  <a:lnTo>
                    <a:pt x="120000" y="43504"/>
                  </a:lnTo>
                  <a:lnTo>
                    <a:pt x="119655" y="44592"/>
                  </a:lnTo>
                  <a:lnTo>
                    <a:pt x="118965" y="45679"/>
                  </a:lnTo>
                  <a:lnTo>
                    <a:pt x="118275" y="46042"/>
                  </a:lnTo>
                  <a:lnTo>
                    <a:pt x="115862" y="46042"/>
                  </a:lnTo>
                  <a:lnTo>
                    <a:pt x="115862" y="52205"/>
                  </a:lnTo>
                  <a:lnTo>
                    <a:pt x="115517" y="53655"/>
                  </a:lnTo>
                  <a:lnTo>
                    <a:pt x="115172" y="54018"/>
                  </a:lnTo>
                  <a:lnTo>
                    <a:pt x="114137" y="54743"/>
                  </a:lnTo>
                  <a:lnTo>
                    <a:pt x="109655" y="54743"/>
                  </a:lnTo>
                  <a:lnTo>
                    <a:pt x="109655" y="56918"/>
                  </a:lnTo>
                  <a:lnTo>
                    <a:pt x="109655" y="58368"/>
                  </a:lnTo>
                  <a:lnTo>
                    <a:pt x="108620" y="59456"/>
                  </a:lnTo>
                  <a:lnTo>
                    <a:pt x="107586" y="60181"/>
                  </a:lnTo>
                  <a:lnTo>
                    <a:pt x="107586" y="97885"/>
                  </a:lnTo>
                  <a:lnTo>
                    <a:pt x="114137" y="97885"/>
                  </a:lnTo>
                  <a:lnTo>
                    <a:pt x="115172" y="98610"/>
                  </a:lnTo>
                  <a:lnTo>
                    <a:pt x="115517" y="99335"/>
                  </a:lnTo>
                  <a:lnTo>
                    <a:pt x="115862" y="100422"/>
                  </a:lnTo>
                  <a:lnTo>
                    <a:pt x="115862" y="106948"/>
                  </a:lnTo>
                  <a:lnTo>
                    <a:pt x="118275" y="106948"/>
                  </a:lnTo>
                  <a:lnTo>
                    <a:pt x="118965" y="106948"/>
                  </a:lnTo>
                  <a:lnTo>
                    <a:pt x="119655" y="108036"/>
                  </a:lnTo>
                  <a:lnTo>
                    <a:pt x="120000" y="109123"/>
                  </a:lnTo>
                  <a:lnTo>
                    <a:pt x="120000" y="117462"/>
                  </a:lnTo>
                  <a:lnTo>
                    <a:pt x="119655" y="118549"/>
                  </a:lnTo>
                  <a:lnTo>
                    <a:pt x="118965" y="119637"/>
                  </a:lnTo>
                  <a:lnTo>
                    <a:pt x="118275" y="120000"/>
                  </a:lnTo>
                  <a:lnTo>
                    <a:pt x="2068" y="120000"/>
                  </a:lnTo>
                  <a:lnTo>
                    <a:pt x="1034" y="119637"/>
                  </a:lnTo>
                  <a:lnTo>
                    <a:pt x="689" y="118549"/>
                  </a:lnTo>
                  <a:lnTo>
                    <a:pt x="0" y="117462"/>
                  </a:lnTo>
                  <a:lnTo>
                    <a:pt x="0" y="109123"/>
                  </a:lnTo>
                  <a:lnTo>
                    <a:pt x="689" y="108036"/>
                  </a:lnTo>
                  <a:lnTo>
                    <a:pt x="1034" y="106948"/>
                  </a:lnTo>
                  <a:lnTo>
                    <a:pt x="2068" y="106948"/>
                  </a:lnTo>
                  <a:lnTo>
                    <a:pt x="4137" y="106948"/>
                  </a:lnTo>
                  <a:lnTo>
                    <a:pt x="4137" y="100422"/>
                  </a:lnTo>
                  <a:lnTo>
                    <a:pt x="4827" y="99335"/>
                  </a:lnTo>
                  <a:lnTo>
                    <a:pt x="5172" y="98610"/>
                  </a:lnTo>
                  <a:lnTo>
                    <a:pt x="6551" y="97885"/>
                  </a:lnTo>
                  <a:lnTo>
                    <a:pt x="12758" y="97885"/>
                  </a:lnTo>
                  <a:lnTo>
                    <a:pt x="12758" y="60181"/>
                  </a:lnTo>
                  <a:lnTo>
                    <a:pt x="11379" y="59456"/>
                  </a:lnTo>
                  <a:lnTo>
                    <a:pt x="11034" y="58368"/>
                  </a:lnTo>
                  <a:lnTo>
                    <a:pt x="10689" y="56918"/>
                  </a:lnTo>
                  <a:lnTo>
                    <a:pt x="10689" y="54743"/>
                  </a:lnTo>
                  <a:lnTo>
                    <a:pt x="6551" y="54743"/>
                  </a:lnTo>
                  <a:lnTo>
                    <a:pt x="5172" y="54018"/>
                  </a:lnTo>
                  <a:lnTo>
                    <a:pt x="4827" y="53655"/>
                  </a:lnTo>
                  <a:lnTo>
                    <a:pt x="4137" y="52205"/>
                  </a:lnTo>
                  <a:lnTo>
                    <a:pt x="4137" y="46042"/>
                  </a:lnTo>
                  <a:lnTo>
                    <a:pt x="2413" y="46042"/>
                  </a:lnTo>
                  <a:lnTo>
                    <a:pt x="1034" y="45679"/>
                  </a:lnTo>
                  <a:lnTo>
                    <a:pt x="689" y="44592"/>
                  </a:lnTo>
                  <a:lnTo>
                    <a:pt x="0" y="43504"/>
                  </a:lnTo>
                  <a:lnTo>
                    <a:pt x="0" y="37341"/>
                  </a:lnTo>
                  <a:lnTo>
                    <a:pt x="689" y="35891"/>
                  </a:lnTo>
                  <a:lnTo>
                    <a:pt x="1034" y="35528"/>
                  </a:lnTo>
                  <a:lnTo>
                    <a:pt x="59310" y="725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u="none" strike="noStrike" cap="none" dirty="0">
                <a:solidFill>
                  <a:srgbClr val="000000"/>
                </a:solidFill>
                <a:latin typeface="Helvetica" pitchFamily="2" charset="0"/>
                <a:sym typeface="Arial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A3CD22D-AB37-B040-B04C-32D8D6141DBA}"/>
                </a:ext>
              </a:extLst>
            </p:cNvPr>
            <p:cNvSpPr txBox="1"/>
            <p:nvPr/>
          </p:nvSpPr>
          <p:spPr>
            <a:xfrm>
              <a:off x="4731243" y="2578878"/>
              <a:ext cx="2137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Addressing authority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79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3" grpId="0" animBg="1"/>
      <p:bldP spid="196" grpId="0" animBg="1"/>
      <p:bldP spid="197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F255D10B-B2AA-864C-9157-DB98850CB7DD}"/>
              </a:ext>
            </a:extLst>
          </p:cNvPr>
          <p:cNvSpPr txBox="1"/>
          <p:nvPr/>
        </p:nvSpPr>
        <p:spPr>
          <a:xfrm>
            <a:off x="8176791" y="5272880"/>
            <a:ext cx="186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Carl’s Collectables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93892911-F9AC-7843-B917-A9DCF6ABF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13408" y="2394934"/>
            <a:ext cx="296505" cy="2965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D640082-17B8-DE44-A7B0-F81EE979EAA7}"/>
              </a:ext>
            </a:extLst>
          </p:cNvPr>
          <p:cNvSpPr txBox="1"/>
          <p:nvPr/>
        </p:nvSpPr>
        <p:spPr>
          <a:xfrm>
            <a:off x="6753696" y="2691447"/>
            <a:ext cx="47131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# # # # # # # # # # # Inventory # # # # # # # # # # </a:t>
            </a:r>
          </a:p>
          <a:p>
            <a:pPr algn="ctr"/>
            <a:r>
              <a:rPr lang="en-US"/>
              <a:t># # # # # # # # # # # # # # # # # # # # # # # # # # # # # # # # # # # # # # # # # # # # # # # # # # # # # # </a:t>
            </a:r>
          </a:p>
          <a:p>
            <a:pPr algn="ctr"/>
            <a:r>
              <a:rPr lang="en-US"/>
              <a:t># # # # # # # # # # # # # # # # # # # # # # # # # # # # # # # # # # # # # # # # # # # # # # # # # # # # # # # # # # # # # # # # # # # # # # # # # # # # # # # # # # # # # # # # # # # # # # # # # # # # # # # # # # # # </a:t>
            </a:r>
          </a:p>
          <a:p>
            <a:pPr algn="ctr"/>
            <a:r>
              <a:rPr lang="en-US"/>
              <a:t># # # # # # # # # # # # # # # # # # # # # # # # # # # # # # # # # # # # # # # # # # # # # # # # # # # # # #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6E7D67-F57D-4C4C-8791-A6E42C82D3E4}"/>
              </a:ext>
            </a:extLst>
          </p:cNvPr>
          <p:cNvSpPr txBox="1"/>
          <p:nvPr/>
        </p:nvSpPr>
        <p:spPr>
          <a:xfrm>
            <a:off x="8001807" y="1620845"/>
            <a:ext cx="2122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u="sng"/>
              <a:t>subscriber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id="{FF9FC7FE-1213-294B-A4E0-9C426228D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460" y="101407"/>
            <a:ext cx="11887200" cy="1325563"/>
          </a:xfrm>
        </p:spPr>
        <p:txBody>
          <a:bodyPr>
            <a:normAutofit/>
          </a:bodyPr>
          <a:lstStyle/>
          <a:p>
            <a:pPr algn="ctr"/>
            <a:r>
              <a:rPr lang="en-US"/>
              <a:t>From the seller’s view: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0B6E3CF-596B-4540-9226-A3A8BCC392B0}"/>
              </a:ext>
            </a:extLst>
          </p:cNvPr>
          <p:cNvGrpSpPr/>
          <p:nvPr/>
        </p:nvGrpSpPr>
        <p:grpSpPr>
          <a:xfrm>
            <a:off x="3424648" y="2565802"/>
            <a:ext cx="2137316" cy="1051011"/>
            <a:chOff x="4731243" y="1897199"/>
            <a:chExt cx="2137316" cy="1051011"/>
          </a:xfrm>
        </p:grpSpPr>
        <p:sp>
          <p:nvSpPr>
            <p:cNvPr id="57" name="Google Shape;773;p16">
              <a:extLst>
                <a:ext uri="{FF2B5EF4-FFF2-40B4-BE49-F238E27FC236}">
                  <a16:creationId xmlns:a16="http://schemas.microsoft.com/office/drawing/2014/main" id="{E797E0EE-6C52-9649-A607-04A2527CDE94}"/>
                </a:ext>
              </a:extLst>
            </p:cNvPr>
            <p:cNvSpPr/>
            <p:nvPr/>
          </p:nvSpPr>
          <p:spPr>
            <a:xfrm>
              <a:off x="5284972" y="1897199"/>
              <a:ext cx="1029859" cy="6922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137" y="110936"/>
                  </a:moveTo>
                  <a:lnTo>
                    <a:pt x="4137" y="115649"/>
                  </a:lnTo>
                  <a:lnTo>
                    <a:pt x="115862" y="115649"/>
                  </a:lnTo>
                  <a:lnTo>
                    <a:pt x="115862" y="110936"/>
                  </a:lnTo>
                  <a:lnTo>
                    <a:pt x="4137" y="110936"/>
                  </a:lnTo>
                  <a:close/>
                  <a:moveTo>
                    <a:pt x="8275" y="102235"/>
                  </a:moveTo>
                  <a:lnTo>
                    <a:pt x="8275" y="106948"/>
                  </a:lnTo>
                  <a:lnTo>
                    <a:pt x="111724" y="106948"/>
                  </a:lnTo>
                  <a:lnTo>
                    <a:pt x="111724" y="102235"/>
                  </a:lnTo>
                  <a:lnTo>
                    <a:pt x="8275" y="102235"/>
                  </a:lnTo>
                  <a:close/>
                  <a:moveTo>
                    <a:pt x="98965" y="60906"/>
                  </a:moveTo>
                  <a:lnTo>
                    <a:pt x="98965" y="97885"/>
                  </a:lnTo>
                  <a:lnTo>
                    <a:pt x="103793" y="97885"/>
                  </a:lnTo>
                  <a:lnTo>
                    <a:pt x="103793" y="60906"/>
                  </a:lnTo>
                  <a:lnTo>
                    <a:pt x="98965" y="60906"/>
                  </a:lnTo>
                  <a:close/>
                  <a:moveTo>
                    <a:pt x="78620" y="60906"/>
                  </a:moveTo>
                  <a:lnTo>
                    <a:pt x="78620" y="97885"/>
                  </a:lnTo>
                  <a:lnTo>
                    <a:pt x="83103" y="97885"/>
                  </a:lnTo>
                  <a:lnTo>
                    <a:pt x="83103" y="60906"/>
                  </a:lnTo>
                  <a:lnTo>
                    <a:pt x="78620" y="60906"/>
                  </a:lnTo>
                  <a:close/>
                  <a:moveTo>
                    <a:pt x="57931" y="60906"/>
                  </a:moveTo>
                  <a:lnTo>
                    <a:pt x="57931" y="97885"/>
                  </a:lnTo>
                  <a:lnTo>
                    <a:pt x="62413" y="97885"/>
                  </a:lnTo>
                  <a:lnTo>
                    <a:pt x="62413" y="60906"/>
                  </a:lnTo>
                  <a:lnTo>
                    <a:pt x="57931" y="60906"/>
                  </a:lnTo>
                  <a:close/>
                  <a:moveTo>
                    <a:pt x="37241" y="60906"/>
                  </a:moveTo>
                  <a:lnTo>
                    <a:pt x="37241" y="97885"/>
                  </a:lnTo>
                  <a:lnTo>
                    <a:pt x="41379" y="97885"/>
                  </a:lnTo>
                  <a:lnTo>
                    <a:pt x="41379" y="60906"/>
                  </a:lnTo>
                  <a:lnTo>
                    <a:pt x="37241" y="60906"/>
                  </a:lnTo>
                  <a:close/>
                  <a:moveTo>
                    <a:pt x="16551" y="60906"/>
                  </a:moveTo>
                  <a:lnTo>
                    <a:pt x="16551" y="97885"/>
                  </a:lnTo>
                  <a:lnTo>
                    <a:pt x="21034" y="97885"/>
                  </a:lnTo>
                  <a:lnTo>
                    <a:pt x="21034" y="60906"/>
                  </a:lnTo>
                  <a:lnTo>
                    <a:pt x="16551" y="60906"/>
                  </a:lnTo>
                  <a:close/>
                  <a:moveTo>
                    <a:pt x="97241" y="54743"/>
                  </a:moveTo>
                  <a:lnTo>
                    <a:pt x="97241" y="56918"/>
                  </a:lnTo>
                  <a:lnTo>
                    <a:pt x="97241" y="56918"/>
                  </a:lnTo>
                  <a:lnTo>
                    <a:pt x="105517" y="56918"/>
                  </a:lnTo>
                  <a:lnTo>
                    <a:pt x="105862" y="56918"/>
                  </a:lnTo>
                  <a:lnTo>
                    <a:pt x="105862" y="56918"/>
                  </a:lnTo>
                  <a:lnTo>
                    <a:pt x="105862" y="54743"/>
                  </a:lnTo>
                  <a:lnTo>
                    <a:pt x="97241" y="54743"/>
                  </a:lnTo>
                  <a:close/>
                  <a:moveTo>
                    <a:pt x="89310" y="54743"/>
                  </a:moveTo>
                  <a:lnTo>
                    <a:pt x="89310" y="56918"/>
                  </a:lnTo>
                  <a:lnTo>
                    <a:pt x="88620" y="58368"/>
                  </a:lnTo>
                  <a:lnTo>
                    <a:pt x="87931" y="59456"/>
                  </a:lnTo>
                  <a:lnTo>
                    <a:pt x="86896" y="60181"/>
                  </a:lnTo>
                  <a:lnTo>
                    <a:pt x="86896" y="97885"/>
                  </a:lnTo>
                  <a:lnTo>
                    <a:pt x="95517" y="97885"/>
                  </a:lnTo>
                  <a:lnTo>
                    <a:pt x="95517" y="60181"/>
                  </a:lnTo>
                  <a:lnTo>
                    <a:pt x="94137" y="59456"/>
                  </a:lnTo>
                  <a:lnTo>
                    <a:pt x="93793" y="58368"/>
                  </a:lnTo>
                  <a:lnTo>
                    <a:pt x="93103" y="56918"/>
                  </a:lnTo>
                  <a:lnTo>
                    <a:pt x="93103" y="54743"/>
                  </a:lnTo>
                  <a:lnTo>
                    <a:pt x="89310" y="54743"/>
                  </a:lnTo>
                  <a:close/>
                  <a:moveTo>
                    <a:pt x="76551" y="54743"/>
                  </a:moveTo>
                  <a:lnTo>
                    <a:pt x="76551" y="56918"/>
                  </a:lnTo>
                  <a:lnTo>
                    <a:pt x="76896" y="56918"/>
                  </a:lnTo>
                  <a:lnTo>
                    <a:pt x="85172" y="56918"/>
                  </a:lnTo>
                  <a:lnTo>
                    <a:pt x="85172" y="56918"/>
                  </a:lnTo>
                  <a:lnTo>
                    <a:pt x="85172" y="54743"/>
                  </a:lnTo>
                  <a:lnTo>
                    <a:pt x="76551" y="54743"/>
                  </a:lnTo>
                  <a:close/>
                  <a:moveTo>
                    <a:pt x="68275" y="54743"/>
                  </a:moveTo>
                  <a:lnTo>
                    <a:pt x="68275" y="56918"/>
                  </a:lnTo>
                  <a:lnTo>
                    <a:pt x="67931" y="58368"/>
                  </a:lnTo>
                  <a:lnTo>
                    <a:pt x="67241" y="59456"/>
                  </a:lnTo>
                  <a:lnTo>
                    <a:pt x="65862" y="60181"/>
                  </a:lnTo>
                  <a:lnTo>
                    <a:pt x="65862" y="97885"/>
                  </a:lnTo>
                  <a:lnTo>
                    <a:pt x="74482" y="97885"/>
                  </a:lnTo>
                  <a:lnTo>
                    <a:pt x="74482" y="60181"/>
                  </a:lnTo>
                  <a:lnTo>
                    <a:pt x="73793" y="59456"/>
                  </a:lnTo>
                  <a:lnTo>
                    <a:pt x="72758" y="58368"/>
                  </a:lnTo>
                  <a:lnTo>
                    <a:pt x="72758" y="56918"/>
                  </a:lnTo>
                  <a:lnTo>
                    <a:pt x="72758" y="54743"/>
                  </a:lnTo>
                  <a:lnTo>
                    <a:pt x="68275" y="54743"/>
                  </a:lnTo>
                  <a:close/>
                  <a:moveTo>
                    <a:pt x="55862" y="54743"/>
                  </a:moveTo>
                  <a:lnTo>
                    <a:pt x="55862" y="56918"/>
                  </a:lnTo>
                  <a:lnTo>
                    <a:pt x="55862" y="56918"/>
                  </a:lnTo>
                  <a:lnTo>
                    <a:pt x="64137" y="56918"/>
                  </a:lnTo>
                  <a:lnTo>
                    <a:pt x="64482" y="56918"/>
                  </a:lnTo>
                  <a:lnTo>
                    <a:pt x="64482" y="54743"/>
                  </a:lnTo>
                  <a:lnTo>
                    <a:pt x="55862" y="54743"/>
                  </a:lnTo>
                  <a:close/>
                  <a:moveTo>
                    <a:pt x="47241" y="54743"/>
                  </a:moveTo>
                  <a:lnTo>
                    <a:pt x="47241" y="56918"/>
                  </a:lnTo>
                  <a:lnTo>
                    <a:pt x="47241" y="58368"/>
                  </a:lnTo>
                  <a:lnTo>
                    <a:pt x="46551" y="59456"/>
                  </a:lnTo>
                  <a:lnTo>
                    <a:pt x="45517" y="60181"/>
                  </a:lnTo>
                  <a:lnTo>
                    <a:pt x="45517" y="97885"/>
                  </a:lnTo>
                  <a:lnTo>
                    <a:pt x="54137" y="97885"/>
                  </a:lnTo>
                  <a:lnTo>
                    <a:pt x="54137" y="60181"/>
                  </a:lnTo>
                  <a:lnTo>
                    <a:pt x="52758" y="59456"/>
                  </a:lnTo>
                  <a:lnTo>
                    <a:pt x="52413" y="58368"/>
                  </a:lnTo>
                  <a:lnTo>
                    <a:pt x="52068" y="56918"/>
                  </a:lnTo>
                  <a:lnTo>
                    <a:pt x="52068" y="54743"/>
                  </a:lnTo>
                  <a:lnTo>
                    <a:pt x="47241" y="54743"/>
                  </a:lnTo>
                  <a:close/>
                  <a:moveTo>
                    <a:pt x="35172" y="54743"/>
                  </a:moveTo>
                  <a:lnTo>
                    <a:pt x="35172" y="56918"/>
                  </a:lnTo>
                  <a:lnTo>
                    <a:pt x="35172" y="56918"/>
                  </a:lnTo>
                  <a:lnTo>
                    <a:pt x="43793" y="56918"/>
                  </a:lnTo>
                  <a:lnTo>
                    <a:pt x="43793" y="56918"/>
                  </a:lnTo>
                  <a:lnTo>
                    <a:pt x="43793" y="54743"/>
                  </a:lnTo>
                  <a:lnTo>
                    <a:pt x="35172" y="54743"/>
                  </a:lnTo>
                  <a:close/>
                  <a:moveTo>
                    <a:pt x="26896" y="54743"/>
                  </a:moveTo>
                  <a:lnTo>
                    <a:pt x="26896" y="56918"/>
                  </a:lnTo>
                  <a:lnTo>
                    <a:pt x="26551" y="58368"/>
                  </a:lnTo>
                  <a:lnTo>
                    <a:pt x="26206" y="59456"/>
                  </a:lnTo>
                  <a:lnTo>
                    <a:pt x="24827" y="60181"/>
                  </a:lnTo>
                  <a:lnTo>
                    <a:pt x="24827" y="97885"/>
                  </a:lnTo>
                  <a:lnTo>
                    <a:pt x="33448" y="97885"/>
                  </a:lnTo>
                  <a:lnTo>
                    <a:pt x="33448" y="60181"/>
                  </a:lnTo>
                  <a:lnTo>
                    <a:pt x="32413" y="59456"/>
                  </a:lnTo>
                  <a:lnTo>
                    <a:pt x="31379" y="58368"/>
                  </a:lnTo>
                  <a:lnTo>
                    <a:pt x="31379" y="56918"/>
                  </a:lnTo>
                  <a:lnTo>
                    <a:pt x="31379" y="54743"/>
                  </a:lnTo>
                  <a:lnTo>
                    <a:pt x="26896" y="54743"/>
                  </a:lnTo>
                  <a:close/>
                  <a:moveTo>
                    <a:pt x="14827" y="54743"/>
                  </a:moveTo>
                  <a:lnTo>
                    <a:pt x="14827" y="56918"/>
                  </a:lnTo>
                  <a:lnTo>
                    <a:pt x="14827" y="56918"/>
                  </a:lnTo>
                  <a:lnTo>
                    <a:pt x="22758" y="56918"/>
                  </a:lnTo>
                  <a:lnTo>
                    <a:pt x="22758" y="56918"/>
                  </a:lnTo>
                  <a:lnTo>
                    <a:pt x="22758" y="54743"/>
                  </a:lnTo>
                  <a:lnTo>
                    <a:pt x="14827" y="54743"/>
                  </a:lnTo>
                  <a:close/>
                  <a:moveTo>
                    <a:pt x="8275" y="46042"/>
                  </a:moveTo>
                  <a:lnTo>
                    <a:pt x="8275" y="50392"/>
                  </a:lnTo>
                  <a:lnTo>
                    <a:pt x="111724" y="50392"/>
                  </a:lnTo>
                  <a:lnTo>
                    <a:pt x="111724" y="46042"/>
                  </a:lnTo>
                  <a:lnTo>
                    <a:pt x="8275" y="46042"/>
                  </a:lnTo>
                  <a:close/>
                  <a:moveTo>
                    <a:pt x="60000" y="5075"/>
                  </a:moveTo>
                  <a:lnTo>
                    <a:pt x="4137" y="38429"/>
                  </a:lnTo>
                  <a:lnTo>
                    <a:pt x="4137" y="41691"/>
                  </a:lnTo>
                  <a:lnTo>
                    <a:pt x="115862" y="41691"/>
                  </a:lnTo>
                  <a:lnTo>
                    <a:pt x="115862" y="38429"/>
                  </a:lnTo>
                  <a:lnTo>
                    <a:pt x="60000" y="5075"/>
                  </a:lnTo>
                  <a:close/>
                  <a:moveTo>
                    <a:pt x="60000" y="0"/>
                  </a:moveTo>
                  <a:lnTo>
                    <a:pt x="61034" y="725"/>
                  </a:lnTo>
                  <a:lnTo>
                    <a:pt x="118965" y="35528"/>
                  </a:lnTo>
                  <a:lnTo>
                    <a:pt x="119655" y="35891"/>
                  </a:lnTo>
                  <a:lnTo>
                    <a:pt x="120000" y="37341"/>
                  </a:lnTo>
                  <a:lnTo>
                    <a:pt x="120000" y="43504"/>
                  </a:lnTo>
                  <a:lnTo>
                    <a:pt x="119655" y="44592"/>
                  </a:lnTo>
                  <a:lnTo>
                    <a:pt x="118965" y="45679"/>
                  </a:lnTo>
                  <a:lnTo>
                    <a:pt x="118275" y="46042"/>
                  </a:lnTo>
                  <a:lnTo>
                    <a:pt x="115862" y="46042"/>
                  </a:lnTo>
                  <a:lnTo>
                    <a:pt x="115862" y="52205"/>
                  </a:lnTo>
                  <a:lnTo>
                    <a:pt x="115517" y="53655"/>
                  </a:lnTo>
                  <a:lnTo>
                    <a:pt x="115172" y="54018"/>
                  </a:lnTo>
                  <a:lnTo>
                    <a:pt x="114137" y="54743"/>
                  </a:lnTo>
                  <a:lnTo>
                    <a:pt x="109655" y="54743"/>
                  </a:lnTo>
                  <a:lnTo>
                    <a:pt x="109655" y="56918"/>
                  </a:lnTo>
                  <a:lnTo>
                    <a:pt x="109655" y="58368"/>
                  </a:lnTo>
                  <a:lnTo>
                    <a:pt x="108620" y="59456"/>
                  </a:lnTo>
                  <a:lnTo>
                    <a:pt x="107586" y="60181"/>
                  </a:lnTo>
                  <a:lnTo>
                    <a:pt x="107586" y="97885"/>
                  </a:lnTo>
                  <a:lnTo>
                    <a:pt x="114137" y="97885"/>
                  </a:lnTo>
                  <a:lnTo>
                    <a:pt x="115172" y="98610"/>
                  </a:lnTo>
                  <a:lnTo>
                    <a:pt x="115517" y="99335"/>
                  </a:lnTo>
                  <a:lnTo>
                    <a:pt x="115862" y="100422"/>
                  </a:lnTo>
                  <a:lnTo>
                    <a:pt x="115862" y="106948"/>
                  </a:lnTo>
                  <a:lnTo>
                    <a:pt x="118275" y="106948"/>
                  </a:lnTo>
                  <a:lnTo>
                    <a:pt x="118965" y="106948"/>
                  </a:lnTo>
                  <a:lnTo>
                    <a:pt x="119655" y="108036"/>
                  </a:lnTo>
                  <a:lnTo>
                    <a:pt x="120000" y="109123"/>
                  </a:lnTo>
                  <a:lnTo>
                    <a:pt x="120000" y="117462"/>
                  </a:lnTo>
                  <a:lnTo>
                    <a:pt x="119655" y="118549"/>
                  </a:lnTo>
                  <a:lnTo>
                    <a:pt x="118965" y="119637"/>
                  </a:lnTo>
                  <a:lnTo>
                    <a:pt x="118275" y="120000"/>
                  </a:lnTo>
                  <a:lnTo>
                    <a:pt x="2068" y="120000"/>
                  </a:lnTo>
                  <a:lnTo>
                    <a:pt x="1034" y="119637"/>
                  </a:lnTo>
                  <a:lnTo>
                    <a:pt x="689" y="118549"/>
                  </a:lnTo>
                  <a:lnTo>
                    <a:pt x="0" y="117462"/>
                  </a:lnTo>
                  <a:lnTo>
                    <a:pt x="0" y="109123"/>
                  </a:lnTo>
                  <a:lnTo>
                    <a:pt x="689" y="108036"/>
                  </a:lnTo>
                  <a:lnTo>
                    <a:pt x="1034" y="106948"/>
                  </a:lnTo>
                  <a:lnTo>
                    <a:pt x="2068" y="106948"/>
                  </a:lnTo>
                  <a:lnTo>
                    <a:pt x="4137" y="106948"/>
                  </a:lnTo>
                  <a:lnTo>
                    <a:pt x="4137" y="100422"/>
                  </a:lnTo>
                  <a:lnTo>
                    <a:pt x="4827" y="99335"/>
                  </a:lnTo>
                  <a:lnTo>
                    <a:pt x="5172" y="98610"/>
                  </a:lnTo>
                  <a:lnTo>
                    <a:pt x="6551" y="97885"/>
                  </a:lnTo>
                  <a:lnTo>
                    <a:pt x="12758" y="97885"/>
                  </a:lnTo>
                  <a:lnTo>
                    <a:pt x="12758" y="60181"/>
                  </a:lnTo>
                  <a:lnTo>
                    <a:pt x="11379" y="59456"/>
                  </a:lnTo>
                  <a:lnTo>
                    <a:pt x="11034" y="58368"/>
                  </a:lnTo>
                  <a:lnTo>
                    <a:pt x="10689" y="56918"/>
                  </a:lnTo>
                  <a:lnTo>
                    <a:pt x="10689" y="54743"/>
                  </a:lnTo>
                  <a:lnTo>
                    <a:pt x="6551" y="54743"/>
                  </a:lnTo>
                  <a:lnTo>
                    <a:pt x="5172" y="54018"/>
                  </a:lnTo>
                  <a:lnTo>
                    <a:pt x="4827" y="53655"/>
                  </a:lnTo>
                  <a:lnTo>
                    <a:pt x="4137" y="52205"/>
                  </a:lnTo>
                  <a:lnTo>
                    <a:pt x="4137" y="46042"/>
                  </a:lnTo>
                  <a:lnTo>
                    <a:pt x="2413" y="46042"/>
                  </a:lnTo>
                  <a:lnTo>
                    <a:pt x="1034" y="45679"/>
                  </a:lnTo>
                  <a:lnTo>
                    <a:pt x="689" y="44592"/>
                  </a:lnTo>
                  <a:lnTo>
                    <a:pt x="0" y="43504"/>
                  </a:lnTo>
                  <a:lnTo>
                    <a:pt x="0" y="37341"/>
                  </a:lnTo>
                  <a:lnTo>
                    <a:pt x="689" y="35891"/>
                  </a:lnTo>
                  <a:lnTo>
                    <a:pt x="1034" y="35528"/>
                  </a:lnTo>
                  <a:lnTo>
                    <a:pt x="59310" y="725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u="none" strike="noStrike" cap="none" dirty="0">
                <a:solidFill>
                  <a:srgbClr val="000000"/>
                </a:solidFill>
                <a:latin typeface="Helvetica" pitchFamily="2" charset="0"/>
                <a:sym typeface="Arial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928E2A7-F0A1-F347-8E9E-303AF76BC3E3}"/>
                </a:ext>
              </a:extLst>
            </p:cNvPr>
            <p:cNvSpPr txBox="1"/>
            <p:nvPr/>
          </p:nvSpPr>
          <p:spPr>
            <a:xfrm>
              <a:off x="4731243" y="2578878"/>
              <a:ext cx="2137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Addressing authority</a:t>
              </a:r>
            </a:p>
          </p:txBody>
        </p:sp>
      </p:grpSp>
      <p:pic>
        <p:nvPicPr>
          <p:cNvPr id="60" name="Picture 59" descr="A picture containing text, indoor, cluttered, office&#10;&#10;Description automatically generated">
            <a:extLst>
              <a:ext uri="{FF2B5EF4-FFF2-40B4-BE49-F238E27FC236}">
                <a16:creationId xmlns:a16="http://schemas.microsoft.com/office/drawing/2014/main" id="{2AF89CFB-138A-EB42-9D8E-96C222630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224" y="3079415"/>
            <a:ext cx="2444054" cy="1833042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7BA1967C-61CC-3141-B5A2-04589985EABD}"/>
              </a:ext>
            </a:extLst>
          </p:cNvPr>
          <p:cNvGrpSpPr/>
          <p:nvPr/>
        </p:nvGrpSpPr>
        <p:grpSpPr>
          <a:xfrm>
            <a:off x="3461269" y="3787200"/>
            <a:ext cx="1890774" cy="1357923"/>
            <a:chOff x="4767864" y="3321906"/>
            <a:chExt cx="1890774" cy="135792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B04300D-CAB4-0A4A-A29B-B4FA451A5BFD}"/>
                </a:ext>
              </a:extLst>
            </p:cNvPr>
            <p:cNvGrpSpPr/>
            <p:nvPr/>
          </p:nvGrpSpPr>
          <p:grpSpPr>
            <a:xfrm>
              <a:off x="5089805" y="3321906"/>
              <a:ext cx="1309153" cy="999154"/>
              <a:chOff x="1646668" y="1873842"/>
              <a:chExt cx="1871621" cy="1420096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CBD400C0-98DC-3843-9089-A47781306176}"/>
                  </a:ext>
                </a:extLst>
              </p:cNvPr>
              <p:cNvGrpSpPr/>
              <p:nvPr/>
            </p:nvGrpSpPr>
            <p:grpSpPr>
              <a:xfrm>
                <a:off x="2122918" y="1873842"/>
                <a:ext cx="1395371" cy="915271"/>
                <a:chOff x="6741763" y="2588217"/>
                <a:chExt cx="1395371" cy="915271"/>
              </a:xfrm>
            </p:grpSpPr>
            <p:sp>
              <p:nvSpPr>
                <p:cNvPr id="81" name="Rounded Rectangle 80">
                  <a:extLst>
                    <a:ext uri="{FF2B5EF4-FFF2-40B4-BE49-F238E27FC236}">
                      <a16:creationId xmlns:a16="http://schemas.microsoft.com/office/drawing/2014/main" id="{5D6BADE2-776C-F148-9017-C504C867A58F}"/>
                    </a:ext>
                  </a:extLst>
                </p:cNvPr>
                <p:cNvSpPr/>
                <p:nvPr/>
              </p:nvSpPr>
              <p:spPr>
                <a:xfrm>
                  <a:off x="6741763" y="2588217"/>
                  <a:ext cx="1395370" cy="915271"/>
                </a:xfrm>
                <a:prstGeom prst="roundRect">
                  <a:avLst>
                    <a:gd name="adj" fmla="val 3748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6428FF95-94ED-B74D-8BF9-57C24B1D67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41763" y="2653906"/>
                  <a:ext cx="729012" cy="3919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5EB99212-5AB4-D64E-8071-EDF4B6CD8F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39448" y="2653906"/>
                  <a:ext cx="697686" cy="3919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32632275-905D-544B-A6BA-6594E33ED189}"/>
                  </a:ext>
                </a:extLst>
              </p:cNvPr>
              <p:cNvGrpSpPr/>
              <p:nvPr/>
            </p:nvGrpSpPr>
            <p:grpSpPr>
              <a:xfrm>
                <a:off x="1964168" y="2042117"/>
                <a:ext cx="1395371" cy="915271"/>
                <a:chOff x="6741763" y="2588217"/>
                <a:chExt cx="1395371" cy="915271"/>
              </a:xfrm>
            </p:grpSpPr>
            <p:sp>
              <p:nvSpPr>
                <p:cNvPr id="78" name="Rounded Rectangle 77">
                  <a:extLst>
                    <a:ext uri="{FF2B5EF4-FFF2-40B4-BE49-F238E27FC236}">
                      <a16:creationId xmlns:a16="http://schemas.microsoft.com/office/drawing/2014/main" id="{C49B0F4E-EB8F-4D49-AE48-9C9335981F3E}"/>
                    </a:ext>
                  </a:extLst>
                </p:cNvPr>
                <p:cNvSpPr/>
                <p:nvPr/>
              </p:nvSpPr>
              <p:spPr>
                <a:xfrm>
                  <a:off x="6741763" y="2588217"/>
                  <a:ext cx="1395370" cy="915271"/>
                </a:xfrm>
                <a:prstGeom prst="roundRect">
                  <a:avLst>
                    <a:gd name="adj" fmla="val 3748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FDEA7B0F-B49B-6141-9D88-DF255D6A68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41763" y="2653906"/>
                  <a:ext cx="729012" cy="3919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7D9CD17E-DC0A-2C47-AB56-74A9A1483D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39448" y="2653906"/>
                  <a:ext cx="697686" cy="3919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7E3DA1F-10CB-D146-8311-D2198455FB51}"/>
                  </a:ext>
                </a:extLst>
              </p:cNvPr>
              <p:cNvGrpSpPr/>
              <p:nvPr/>
            </p:nvGrpSpPr>
            <p:grpSpPr>
              <a:xfrm>
                <a:off x="1805418" y="2210392"/>
                <a:ext cx="1395371" cy="915271"/>
                <a:chOff x="6741763" y="2588217"/>
                <a:chExt cx="1395371" cy="915271"/>
              </a:xfrm>
            </p:grpSpPr>
            <p:sp>
              <p:nvSpPr>
                <p:cNvPr id="73" name="Rounded Rectangle 72">
                  <a:extLst>
                    <a:ext uri="{FF2B5EF4-FFF2-40B4-BE49-F238E27FC236}">
                      <a16:creationId xmlns:a16="http://schemas.microsoft.com/office/drawing/2014/main" id="{27E58ECF-B231-9B4C-B31E-9D76E7D0B22F}"/>
                    </a:ext>
                  </a:extLst>
                </p:cNvPr>
                <p:cNvSpPr/>
                <p:nvPr/>
              </p:nvSpPr>
              <p:spPr>
                <a:xfrm>
                  <a:off x="6741763" y="2588217"/>
                  <a:ext cx="1395370" cy="915271"/>
                </a:xfrm>
                <a:prstGeom prst="roundRect">
                  <a:avLst>
                    <a:gd name="adj" fmla="val 3748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DB613A6-B09D-A34F-B39C-FF893E646F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41763" y="2653906"/>
                  <a:ext cx="729012" cy="3919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666F56C1-8A8A-3C4A-B235-A2501B3A3B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39448" y="2653906"/>
                  <a:ext cx="697686" cy="3919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577B3F78-957F-D24F-BB24-75E57363AAAC}"/>
                  </a:ext>
                </a:extLst>
              </p:cNvPr>
              <p:cNvGrpSpPr/>
              <p:nvPr/>
            </p:nvGrpSpPr>
            <p:grpSpPr>
              <a:xfrm>
                <a:off x="1646668" y="2378667"/>
                <a:ext cx="1395371" cy="915271"/>
                <a:chOff x="6741763" y="2588217"/>
                <a:chExt cx="1395371" cy="915271"/>
              </a:xfrm>
            </p:grpSpPr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A439789F-F8FA-8249-80B9-8858F61ED5A7}"/>
                    </a:ext>
                  </a:extLst>
                </p:cNvPr>
                <p:cNvSpPr/>
                <p:nvPr/>
              </p:nvSpPr>
              <p:spPr>
                <a:xfrm>
                  <a:off x="6741763" y="2588217"/>
                  <a:ext cx="1395370" cy="915271"/>
                </a:xfrm>
                <a:prstGeom prst="roundRect">
                  <a:avLst>
                    <a:gd name="adj" fmla="val 3748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F6903637-5E91-0B49-B307-C635C7E08B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41763" y="2653906"/>
                  <a:ext cx="729012" cy="3919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961D9E1F-2623-D94C-A517-D62AE77E7E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39448" y="2653906"/>
                  <a:ext cx="697686" cy="39194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9DD0B0B2-5ED3-FD4E-BAE0-C7021DB417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1330" y="3117591"/>
                <a:ext cx="40105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5FACD07B-CBB2-424D-A889-1B6D3E9395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40278" y="2949316"/>
                <a:ext cx="40105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33EB13E9-DFE9-F94C-BB68-C9859A9CE36C}"/>
                  </a:ext>
                </a:extLst>
              </p:cNvPr>
              <p:cNvSpPr/>
              <p:nvPr/>
            </p:nvSpPr>
            <p:spPr>
              <a:xfrm>
                <a:off x="2277087" y="2949316"/>
                <a:ext cx="160410" cy="16827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7C083A7-6869-7B47-A09F-E538E2109A8F}"/>
                </a:ext>
              </a:extLst>
            </p:cNvPr>
            <p:cNvSpPr txBox="1"/>
            <p:nvPr/>
          </p:nvSpPr>
          <p:spPr>
            <a:xfrm>
              <a:off x="4767864" y="4310497"/>
              <a:ext cx="1890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Messaging service</a:t>
              </a:r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3A8BE1BD-8459-F141-958B-D51D6C96E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14581" y="2394934"/>
            <a:ext cx="296505" cy="29650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A956A8B-72B3-D44E-ADC0-4462E3719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15754" y="2394934"/>
            <a:ext cx="296505" cy="296504"/>
          </a:xfrm>
          <a:prstGeom prst="rect">
            <a:avLst/>
          </a:prstGeom>
        </p:spPr>
      </p:pic>
      <p:sp>
        <p:nvSpPr>
          <p:cNvPr id="86" name="Oval 85">
            <a:extLst>
              <a:ext uri="{FF2B5EF4-FFF2-40B4-BE49-F238E27FC236}">
                <a16:creationId xmlns:a16="http://schemas.microsoft.com/office/drawing/2014/main" id="{04292D2F-9C4D-924D-9B4B-C348C03B52CC}"/>
              </a:ext>
            </a:extLst>
          </p:cNvPr>
          <p:cNvSpPr/>
          <p:nvPr/>
        </p:nvSpPr>
        <p:spPr>
          <a:xfrm>
            <a:off x="1327083" y="2395271"/>
            <a:ext cx="926762" cy="924520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8C573D10-C2A9-8542-B29E-D1EF034145D8}"/>
              </a:ext>
            </a:extLst>
          </p:cNvPr>
          <p:cNvSpPr/>
          <p:nvPr/>
        </p:nvSpPr>
        <p:spPr>
          <a:xfrm>
            <a:off x="1367901" y="5171397"/>
            <a:ext cx="845127" cy="899167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CA55B43-D7DB-6043-80DE-FA1E695378FA}"/>
              </a:ext>
            </a:extLst>
          </p:cNvPr>
          <p:cNvSpPr/>
          <p:nvPr/>
        </p:nvSpPr>
        <p:spPr>
          <a:xfrm>
            <a:off x="1321096" y="3354347"/>
            <a:ext cx="938737" cy="924520"/>
          </a:xfrm>
          <a:prstGeom prst="ellipse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78CFE090-CD03-DC4E-8717-6C5C0AC9C613}"/>
              </a:ext>
            </a:extLst>
          </p:cNvPr>
          <p:cNvSpPr/>
          <p:nvPr/>
        </p:nvSpPr>
        <p:spPr>
          <a:xfrm>
            <a:off x="1367901" y="4313423"/>
            <a:ext cx="845127" cy="823417"/>
          </a:xfrm>
          <a:prstGeom prst="ellipse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9DFC578-9E9E-194C-A879-E9FC2D528780}"/>
              </a:ext>
            </a:extLst>
          </p:cNvPr>
          <p:cNvSpPr txBox="1"/>
          <p:nvPr/>
        </p:nvSpPr>
        <p:spPr>
          <a:xfrm>
            <a:off x="736266" y="1620846"/>
            <a:ext cx="2108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u="sng"/>
              <a:t>publishers</a:t>
            </a:r>
          </a:p>
        </p:txBody>
      </p:sp>
    </p:spTree>
    <p:extLst>
      <p:ext uri="{BB962C8B-B14F-4D97-AF65-F5344CB8AC3E}">
        <p14:creationId xmlns:p14="http://schemas.microsoft.com/office/powerpoint/2010/main" val="85593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25" grpId="0"/>
      <p:bldP spid="32" grpId="0"/>
      <p:bldP spid="86" grpId="0" animBg="1"/>
      <p:bldP spid="87" grpId="0" animBg="1"/>
      <p:bldP spid="88" grpId="0" animBg="1"/>
      <p:bldP spid="89" grpId="0" animBg="1"/>
      <p:bldP spid="9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2AC3-D6E1-EA4C-9DB9-AB62C80DF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162"/>
            <a:ext cx="10515600" cy="834410"/>
          </a:xfrm>
        </p:spPr>
        <p:txBody>
          <a:bodyPr/>
          <a:lstStyle/>
          <a:p>
            <a:pPr algn="ctr"/>
            <a:r>
              <a:rPr lang="en-US"/>
              <a:t>What’s new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3B38-D059-D44C-A05E-4F9C24C88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7309" y="1246282"/>
            <a:ext cx="8122434" cy="5130769"/>
          </a:xfrm>
        </p:spPr>
        <p:txBody>
          <a:bodyPr>
            <a:noAutofit/>
          </a:bodyPr>
          <a:lstStyle/>
          <a:p>
            <a:r>
              <a:rPr lang="en-US"/>
              <a:t>Home on the Net</a:t>
            </a:r>
          </a:p>
          <a:p>
            <a:r>
              <a:rPr lang="en-US"/>
              <a:t>Platform-free apps</a:t>
            </a:r>
          </a:p>
          <a:p>
            <a:r>
              <a:rPr lang="en-US"/>
              <a:t>Governance (with Ostrom help) </a:t>
            </a:r>
          </a:p>
          <a:p>
            <a:r>
              <a:rPr lang="en-US"/>
              <a:t>New business types and opportunities, starting with</a:t>
            </a:r>
          </a:p>
          <a:p>
            <a:pPr lvl="1"/>
            <a:r>
              <a:rPr lang="en-US" sz="2800"/>
              <a:t>Addressing authority</a:t>
            </a:r>
          </a:p>
          <a:p>
            <a:pPr lvl="1"/>
            <a:r>
              <a:rPr lang="en-US" sz="2800"/>
              <a:t>Message service</a:t>
            </a:r>
          </a:p>
          <a:p>
            <a:pPr lvl="1"/>
            <a:r>
              <a:rPr lang="en-US" sz="2800"/>
              <a:t>Reputation services</a:t>
            </a:r>
          </a:p>
          <a:p>
            <a:pPr lvl="1"/>
            <a:r>
              <a:rPr lang="en-US" sz="2800"/>
              <a:t>Online dispute resolution</a:t>
            </a:r>
          </a:p>
          <a:p>
            <a:r>
              <a:rPr lang="en-US"/>
              <a:t>New! Intentcasting</a:t>
            </a:r>
          </a:p>
          <a:p>
            <a:r>
              <a:rPr lang="en-US"/>
              <a:t>And more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8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D74253D1-E5BF-5A43-89B7-FBE8A0F14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530" y="501730"/>
            <a:ext cx="9670674" cy="6290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74B975-4A0C-E245-8005-C6B8571936E0}"/>
              </a:ext>
            </a:extLst>
          </p:cNvPr>
          <p:cNvSpPr txBox="1"/>
          <p:nvPr/>
        </p:nvSpPr>
        <p:spPr>
          <a:xfrm>
            <a:off x="2121401" y="65902"/>
            <a:ext cx="7666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This was the promise of the Internet in 1995:</a:t>
            </a:r>
          </a:p>
        </p:txBody>
      </p:sp>
    </p:spTree>
    <p:extLst>
      <p:ext uri="{BB962C8B-B14F-4D97-AF65-F5344CB8AC3E}">
        <p14:creationId xmlns:p14="http://schemas.microsoft.com/office/powerpoint/2010/main" val="412169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DDE7-6A13-9A4A-AD7A-5CFCED61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Why Bloomington: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8DA4C-A32B-FD4E-8395-708D9DC81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198" y="1814286"/>
            <a:ext cx="7029451" cy="4351338"/>
          </a:xfrm>
        </p:spPr>
        <p:txBody>
          <a:bodyPr/>
          <a:lstStyle/>
          <a:p>
            <a:r>
              <a:rPr lang="en-US"/>
              <a:t>“The sweet spot of the Internet is local”—JS</a:t>
            </a:r>
          </a:p>
          <a:p>
            <a:r>
              <a:rPr lang="en-US"/>
              <a:t>We’re here, at IU’s Ostrom Workshop</a:t>
            </a:r>
          </a:p>
          <a:p>
            <a:r>
              <a:rPr lang="en-US"/>
              <a:t>We have help developing and researching it </a:t>
            </a:r>
          </a:p>
          <a:p>
            <a:r>
              <a:rPr lang="en-US"/>
              <a:t>Bloomington is a real community, containing many real communities</a:t>
            </a:r>
          </a:p>
          <a:p>
            <a:r>
              <a:rPr lang="en-US"/>
              <a:t>It’s in the physical world</a:t>
            </a:r>
          </a:p>
          <a:p>
            <a:r>
              <a:rPr lang="en-US"/>
              <a:t>When it works, word will spread for good and right reasons</a:t>
            </a:r>
          </a:p>
        </p:txBody>
      </p:sp>
      <p:pic>
        <p:nvPicPr>
          <p:cNvPr id="5" name="Picture 4" descr="A picture containing sky, outdoor, road, clouds&#10;&#10;Description automatically generated">
            <a:extLst>
              <a:ext uri="{FF2B5EF4-FFF2-40B4-BE49-F238E27FC236}">
                <a16:creationId xmlns:a16="http://schemas.microsoft.com/office/drawing/2014/main" id="{0203E625-765E-2A46-9280-CB171A487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2" y="1825625"/>
            <a:ext cx="3476312" cy="382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DDE7-6A13-9A4A-AD7A-5CFCED61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Help Wanted: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8DA4C-A32B-FD4E-8395-708D9DC81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984" y="2516889"/>
            <a:ext cx="4335101" cy="2865007"/>
          </a:xfrm>
        </p:spPr>
        <p:txBody>
          <a:bodyPr/>
          <a:lstStyle/>
          <a:p>
            <a:r>
              <a:rPr lang="en-US"/>
              <a:t>App developers</a:t>
            </a:r>
          </a:p>
          <a:p>
            <a:r>
              <a:rPr lang="en-US"/>
              <a:t>Use cases</a:t>
            </a:r>
          </a:p>
          <a:p>
            <a:r>
              <a:rPr lang="en-US"/>
              <a:t>Communities of interest</a:t>
            </a:r>
          </a:p>
          <a:p>
            <a:r>
              <a:rPr lang="en-US"/>
              <a:t>Marketers</a:t>
            </a:r>
          </a:p>
          <a:p>
            <a:r>
              <a:rPr lang="en-US"/>
              <a:t>Entrepreneurs</a:t>
            </a:r>
          </a:p>
          <a:p>
            <a:endParaRPr lang="en-US"/>
          </a:p>
        </p:txBody>
      </p:sp>
      <p:pic>
        <p:nvPicPr>
          <p:cNvPr id="5" name="Picture 4" descr="A picture containing sky, outdoor, road, clouds&#10;&#10;Description automatically generated">
            <a:extLst>
              <a:ext uri="{FF2B5EF4-FFF2-40B4-BE49-F238E27FC236}">
                <a16:creationId xmlns:a16="http://schemas.microsoft.com/office/drawing/2014/main" id="{0203E625-765E-2A46-9280-CB171A487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68" y="1926080"/>
            <a:ext cx="3476312" cy="382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5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A69675-33A4-8D4E-A464-B50D791AD02B}"/>
              </a:ext>
            </a:extLst>
          </p:cNvPr>
          <p:cNvSpPr txBox="1"/>
          <p:nvPr/>
        </p:nvSpPr>
        <p:spPr>
          <a:xfrm>
            <a:off x="3808835" y="2521059"/>
            <a:ext cx="457432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hlinkClick r:id="rId2"/>
              </a:rPr>
              <a:t>doc@searls.com</a:t>
            </a:r>
            <a:endParaRPr lang="en-US" sz="2800"/>
          </a:p>
          <a:p>
            <a:pPr algn="ctr"/>
            <a:r>
              <a:rPr lang="en-US" sz="2800">
                <a:hlinkClick r:id="rId3"/>
              </a:rPr>
              <a:t>joyce@searls.com</a:t>
            </a:r>
            <a:endParaRPr lang="en-US" sz="2800"/>
          </a:p>
          <a:p>
            <a:pPr algn="ctr"/>
            <a:r>
              <a:rPr lang="en-US" sz="2800"/>
              <a:t>CustomerCommons.org</a:t>
            </a:r>
          </a:p>
          <a:p>
            <a:pPr algn="ctr"/>
            <a:r>
              <a:rPr lang="en-US" sz="2800"/>
              <a:t>OstromWorkshop.indiana.edu</a:t>
            </a:r>
          </a:p>
        </p:txBody>
      </p:sp>
    </p:spTree>
    <p:extLst>
      <p:ext uri="{BB962C8B-B14F-4D97-AF65-F5344CB8AC3E}">
        <p14:creationId xmlns:p14="http://schemas.microsoft.com/office/powerpoint/2010/main" val="3457100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1500C-C3D5-DA4A-8677-946E60F0A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338" y="365125"/>
            <a:ext cx="10515600" cy="1325563"/>
          </a:xfrm>
        </p:spPr>
        <p:txBody>
          <a:bodyPr/>
          <a:lstStyle/>
          <a:p>
            <a:pPr algn="ctr"/>
            <a:r>
              <a:rPr lang="en-US"/>
              <a:t>This is where we are in 2021: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F069D96-0D37-AC4A-A02A-BA205E825F19}"/>
              </a:ext>
            </a:extLst>
          </p:cNvPr>
          <p:cNvGrpSpPr/>
          <p:nvPr/>
        </p:nvGrpSpPr>
        <p:grpSpPr>
          <a:xfrm>
            <a:off x="148138" y="1997312"/>
            <a:ext cx="11895724" cy="3852733"/>
            <a:chOff x="169276" y="1989246"/>
            <a:chExt cx="11895724" cy="38527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0016CB-C934-EB47-86FA-EA3B1DBD3C95}"/>
                </a:ext>
              </a:extLst>
            </p:cNvPr>
            <p:cNvSpPr/>
            <p:nvPr/>
          </p:nvSpPr>
          <p:spPr>
            <a:xfrm>
              <a:off x="169276" y="1989246"/>
              <a:ext cx="11895724" cy="385273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BCFD4F1-691A-F641-992C-DCAE89354A59}"/>
                </a:ext>
              </a:extLst>
            </p:cNvPr>
            <p:cNvGrpSpPr/>
            <p:nvPr/>
          </p:nvGrpSpPr>
          <p:grpSpPr>
            <a:xfrm>
              <a:off x="244471" y="2570135"/>
              <a:ext cx="11745334" cy="2709335"/>
              <a:chOff x="277390" y="3086622"/>
              <a:chExt cx="4502645" cy="2709335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5A76C30A-D0D9-1A41-9AC1-353375BDCC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390" y="3086622"/>
                <a:ext cx="4502645" cy="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163E2C1-1EF7-854B-A866-2F5BCF2B3B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390" y="3628489"/>
                <a:ext cx="4502645" cy="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116281D-2AE4-2147-A4EF-1C83DBCDC9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390" y="4170356"/>
                <a:ext cx="4502645" cy="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7C67D02-59D8-F14A-8B28-726C8B8528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390" y="4712223"/>
                <a:ext cx="4502645" cy="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50C700B-3902-6E41-8DE1-5BDD17E54C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390" y="5254090"/>
                <a:ext cx="4502645" cy="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8F5AD3A-D67B-BC4E-9F22-0D5EF39B0A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390" y="5795957"/>
                <a:ext cx="4502645" cy="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AF6CA299-DF26-DA4C-9794-9130570DA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862" y="3140404"/>
            <a:ext cx="498552" cy="49855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D936E58-778E-424F-9D8D-ACD34EE61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255" y="2585550"/>
            <a:ext cx="743766" cy="51202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2EA5215-8E66-5141-95F4-28E89FC27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946" y="2028269"/>
            <a:ext cx="722385" cy="481590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3C47C2-171C-E24F-ACF9-093431898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9204" y="4227334"/>
            <a:ext cx="395869" cy="470267"/>
          </a:xfrm>
          <a:prstGeom prst="rect">
            <a:avLst/>
          </a:prstGeom>
        </p:spPr>
      </p:pic>
      <p:pic>
        <p:nvPicPr>
          <p:cNvPr id="14" name="Picture 13" descr="Shape, square&#10;&#10;Description automatically generated">
            <a:extLst>
              <a:ext uri="{FF2B5EF4-FFF2-40B4-BE49-F238E27FC236}">
                <a16:creationId xmlns:a16="http://schemas.microsoft.com/office/drawing/2014/main" id="{E169BA4B-1766-9143-8B11-22A1E73A7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5876437" y="3691445"/>
            <a:ext cx="481403" cy="48140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739130DF-1907-0149-A5CA-CA4D5745F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1700" y="4827720"/>
            <a:ext cx="710877" cy="399992"/>
          </a:xfrm>
          <a:prstGeom prst="rect">
            <a:avLst/>
          </a:prstGeom>
        </p:spPr>
      </p:pic>
      <p:pic>
        <p:nvPicPr>
          <p:cNvPr id="33" name="Picture 32" descr="Icon&#10;&#10;Description automatically generated with medium confidence">
            <a:extLst>
              <a:ext uri="{FF2B5EF4-FFF2-40B4-BE49-F238E27FC236}">
                <a16:creationId xmlns:a16="http://schemas.microsoft.com/office/drawing/2014/main" id="{2BFC5141-CAC9-4D42-B029-7D87500DF9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957" y="5183321"/>
            <a:ext cx="1108362" cy="81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32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80AC-73B8-4B4E-94E6-4CE1A7E7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20" y="-104985"/>
            <a:ext cx="10972800" cy="11433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On the Internet, this is how the Web looked. At first.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A6C20-F88C-9846-BD67-8D1C57F65F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A picture containing text, indoor, file, computer&#10;&#10;Description automatically generated">
            <a:extLst>
              <a:ext uri="{FF2B5EF4-FFF2-40B4-BE49-F238E27FC236}">
                <a16:creationId xmlns:a16="http://schemas.microsoft.com/office/drawing/2014/main" id="{2D4225D6-8E40-9044-9194-23BC72BC2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418" y="1038375"/>
            <a:ext cx="6399004" cy="51442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182A7D-210A-7143-A7C2-EB18222084DB}"/>
              </a:ext>
            </a:extLst>
          </p:cNvPr>
          <p:cNvSpPr txBox="1"/>
          <p:nvPr/>
        </p:nvSpPr>
        <p:spPr>
          <a:xfrm>
            <a:off x="4036568" y="6223768"/>
            <a:ext cx="436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http://location.type/folder/folder/folder/file</a:t>
            </a:r>
          </a:p>
        </p:txBody>
      </p:sp>
    </p:spTree>
    <p:extLst>
      <p:ext uri="{BB962C8B-B14F-4D97-AF65-F5344CB8AC3E}">
        <p14:creationId xmlns:p14="http://schemas.microsoft.com/office/powerpoint/2010/main" val="3828995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80AC-73B8-4B4E-94E6-4CE1A7E7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20" y="169472"/>
            <a:ext cx="10972800" cy="1143360"/>
          </a:xfrm>
        </p:spPr>
        <p:txBody>
          <a:bodyPr/>
          <a:lstStyle/>
          <a:p>
            <a:pPr algn="ctr"/>
            <a:r>
              <a:rPr lang="en-US" dirty="0"/>
              <a:t>But this is what the Web quickly became.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A6C20-F88C-9846-BD67-8D1C57F65F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 descr="A picture containing outdoor, grass, hillside&#10;&#10;Description automatically generated">
            <a:extLst>
              <a:ext uri="{FF2B5EF4-FFF2-40B4-BE49-F238E27FC236}">
                <a16:creationId xmlns:a16="http://schemas.microsoft.com/office/drawing/2014/main" id="{DEA290E8-4922-E547-A8AD-FC167A810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201" y="1884817"/>
            <a:ext cx="8193437" cy="3899550"/>
          </a:xfrm>
          <a:prstGeom prst="rect">
            <a:avLst/>
          </a:prstGeom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D976CFFC-2230-644F-8E8D-F463C5F4A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644" y="3733476"/>
            <a:ext cx="1266550" cy="12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0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80AC-73B8-4B4E-94E6-4CE1A7E7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360"/>
          </a:xfrm>
        </p:spPr>
        <p:txBody>
          <a:bodyPr/>
          <a:lstStyle/>
          <a:p>
            <a:pPr algn="ctr"/>
            <a:r>
              <a:rPr lang="en-US" dirty="0"/>
              <a:t>And so did our computers.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A6C20-F88C-9846-BD67-8D1C57F65F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 descr="A picture containing website&#10;&#10;Description automatically generated">
            <a:extLst>
              <a:ext uri="{FF2B5EF4-FFF2-40B4-BE49-F238E27FC236}">
                <a16:creationId xmlns:a16="http://schemas.microsoft.com/office/drawing/2014/main" id="{A4425045-672B-2642-99D1-3F0C00AC9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48" y="1030575"/>
            <a:ext cx="10342652" cy="543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51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80AC-73B8-4B4E-94E6-4CE1A7E7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69" y="0"/>
            <a:ext cx="11936627" cy="11433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Why bother with a directory when a search finds more?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A6C20-F88C-9846-BD67-8D1C57F65F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35701C0-ED0F-9948-BD0E-4E6D2756D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002" y="915906"/>
            <a:ext cx="5555995" cy="580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57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99D7-E84B-B443-8DF7-568ECCB42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6434" y="2751255"/>
            <a:ext cx="7915143" cy="351843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Have your own home</a:t>
            </a:r>
          </a:p>
          <a:p>
            <a:r>
              <a:rPr lang="en-US"/>
              <a:t>Have your own terms and policies</a:t>
            </a:r>
          </a:p>
          <a:p>
            <a:r>
              <a:rPr lang="en-US"/>
              <a:t>Control your identity</a:t>
            </a:r>
          </a:p>
          <a:p>
            <a:r>
              <a:rPr lang="en-US"/>
              <a:t>Express loyalty in your own ways</a:t>
            </a:r>
          </a:p>
          <a:p>
            <a:r>
              <a:rPr lang="en-US"/>
              <a:t>Run your own algorithms, on your own data</a:t>
            </a:r>
          </a:p>
          <a:p>
            <a:r>
              <a:rPr lang="en-US"/>
              <a:t>Have your own shopping cart</a:t>
            </a:r>
          </a:p>
          <a:p>
            <a:r>
              <a:rPr lang="en-US"/>
              <a:t>Have a dashboard for your life online</a:t>
            </a:r>
          </a:p>
          <a:p>
            <a:r>
              <a:rPr lang="en-US"/>
              <a:t>So, time for a road trip</a:t>
            </a:r>
          </a:p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6A2E29-D55E-0444-836A-ACA0DA20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99" y="67330"/>
            <a:ext cx="11964202" cy="1325563"/>
          </a:xfrm>
        </p:spPr>
        <p:txBody>
          <a:bodyPr/>
          <a:lstStyle/>
          <a:p>
            <a:pPr algn="ctr"/>
            <a:r>
              <a:rPr lang="en-US" dirty="0"/>
              <a:t>There is a lot you still can’t do</a:t>
            </a:r>
            <a:br>
              <a:rPr lang="en-US" dirty="0"/>
            </a:br>
            <a:r>
              <a:rPr lang="en-US" dirty="0"/>
              <a:t>with the Web and Big Tech</a:t>
            </a:r>
          </a:p>
        </p:txBody>
      </p:sp>
      <p:pic>
        <p:nvPicPr>
          <p:cNvPr id="5" name="Picture 4" descr="A picture containing outdoor, grass, hillside&#10;&#10;Description automatically generated">
            <a:extLst>
              <a:ext uri="{FF2B5EF4-FFF2-40B4-BE49-F238E27FC236}">
                <a16:creationId xmlns:a16="http://schemas.microsoft.com/office/drawing/2014/main" id="{8DF82D0C-ED2E-3840-B2B0-5785ACA83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334" y="1280196"/>
            <a:ext cx="2651521" cy="1261954"/>
          </a:xfrm>
          <a:prstGeom prst="rect">
            <a:avLst/>
          </a:prstGeom>
        </p:spPr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DE8BC8B0-4D4C-3547-A8B0-F68CFF036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373" y="1920910"/>
            <a:ext cx="498552" cy="49855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503C5E2-797D-7A44-8F67-D829108F7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721" y="1895953"/>
            <a:ext cx="743766" cy="51202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EF60A1F-F4CF-1A45-A3F2-91BF59258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336" y="1937872"/>
            <a:ext cx="722385" cy="48159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EEE67F-77D3-8449-9BB1-B6D9C6A80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8803" y="1895953"/>
            <a:ext cx="395869" cy="470267"/>
          </a:xfrm>
          <a:prstGeom prst="rect">
            <a:avLst/>
          </a:prstGeom>
        </p:spPr>
      </p:pic>
      <p:pic>
        <p:nvPicPr>
          <p:cNvPr id="10" name="Picture 9" descr="Shape, square&#10;&#10;Description automatically generated">
            <a:extLst>
              <a:ext uri="{FF2B5EF4-FFF2-40B4-BE49-F238E27FC236}">
                <a16:creationId xmlns:a16="http://schemas.microsoft.com/office/drawing/2014/main" id="{B0C570EF-82C8-A749-B77B-7C81DDB706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7170811" y="1926579"/>
            <a:ext cx="481403" cy="481403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A2B16DAD-7F3F-E44B-B4DB-44FA6F1DC8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8046" y="1951971"/>
            <a:ext cx="710877" cy="399992"/>
          </a:xfrm>
          <a:prstGeom prst="rect">
            <a:avLst/>
          </a:prstGeom>
        </p:spPr>
      </p:pic>
      <p:pic>
        <p:nvPicPr>
          <p:cNvPr id="12" name="Picture 11" descr="Icon&#10;&#10;Description automatically generated with medium confidence">
            <a:extLst>
              <a:ext uri="{FF2B5EF4-FFF2-40B4-BE49-F238E27FC236}">
                <a16:creationId xmlns:a16="http://schemas.microsoft.com/office/drawing/2014/main" id="{A0031708-148A-F44E-ADF6-9BA5C9769F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0813" y="1724686"/>
            <a:ext cx="1108362" cy="81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6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uthwest animated - Hugh car" descr="Southwest animated - Hugh car">
            <a:hlinkClick r:id="" action="ppaction://media"/>
            <a:extLst>
              <a:ext uri="{FF2B5EF4-FFF2-40B4-BE49-F238E27FC236}">
                <a16:creationId xmlns:a16="http://schemas.microsoft.com/office/drawing/2014/main" id="{468D8A8D-E050-D74E-943D-C878C0513A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712" y="512275"/>
            <a:ext cx="10370575" cy="583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6668</TotalTime>
  <Words>668</Words>
  <Application>Microsoft Macintosh PowerPoint</Application>
  <PresentationFormat>Widescreen</PresentationFormat>
  <Paragraphs>98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Office Theme</vt:lpstr>
      <vt:lpstr>Bypass Big Data on the Bloomington Byway</vt:lpstr>
      <vt:lpstr>PowerPoint Presentation</vt:lpstr>
      <vt:lpstr>This is where we are in 2021:</vt:lpstr>
      <vt:lpstr>On the Internet, this is how the Web looked. At first.</vt:lpstr>
      <vt:lpstr>But this is what the Web quickly became.</vt:lpstr>
      <vt:lpstr>And so did our computers.</vt:lpstr>
      <vt:lpstr>Why bother with a directory when a search finds more?</vt:lpstr>
      <vt:lpstr>There is a lot you still can’t do with the Web and Big Tech</vt:lpstr>
      <vt:lpstr>PowerPoint Presentation</vt:lpstr>
      <vt:lpstr>The Byway is the Net’s free and open marketplace</vt:lpstr>
      <vt:lpstr>PowerPoint Presentation</vt:lpstr>
      <vt:lpstr>The Byway marketplace is for everyone &amp; everything</vt:lpstr>
      <vt:lpstr>On the Byway, buyers say what they are looking for </vt:lpstr>
      <vt:lpstr>and sellers hear only what buyers are interested in </vt:lpstr>
      <vt:lpstr>Where do we start?</vt:lpstr>
      <vt:lpstr>On the Byway, buyers and sellers have homes on the Net</vt:lpstr>
      <vt:lpstr>From the buyer’s view:</vt:lpstr>
      <vt:lpstr>From the seller’s view:</vt:lpstr>
      <vt:lpstr>What’s new here?</vt:lpstr>
      <vt:lpstr>Why Bloomington:</vt:lpstr>
      <vt:lpstr>Help Wanted: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Doc Searls</dc:creator>
  <cp:lastModifiedBy>Doc Searls</cp:lastModifiedBy>
  <cp:revision>53</cp:revision>
  <dcterms:created xsi:type="dcterms:W3CDTF">2021-11-04T19:33:57Z</dcterms:created>
  <dcterms:modified xsi:type="dcterms:W3CDTF">2021-11-11T12:30:16Z</dcterms:modified>
</cp:coreProperties>
</file>